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7"/>
  </p:notesMasterIdLst>
  <p:handoutMasterIdLst>
    <p:handoutMasterId r:id="rId48"/>
  </p:handoutMasterIdLst>
  <p:sldIdLst>
    <p:sldId id="258" r:id="rId2"/>
    <p:sldId id="305" r:id="rId3"/>
    <p:sldId id="257" r:id="rId4"/>
    <p:sldId id="384" r:id="rId5"/>
    <p:sldId id="355" r:id="rId6"/>
    <p:sldId id="383" r:id="rId7"/>
    <p:sldId id="394" r:id="rId8"/>
    <p:sldId id="400" r:id="rId9"/>
    <p:sldId id="401" r:id="rId10"/>
    <p:sldId id="402" r:id="rId11"/>
    <p:sldId id="403" r:id="rId12"/>
    <p:sldId id="399" r:id="rId13"/>
    <p:sldId id="385" r:id="rId14"/>
    <p:sldId id="386" r:id="rId15"/>
    <p:sldId id="389" r:id="rId16"/>
    <p:sldId id="390" r:id="rId17"/>
    <p:sldId id="391" r:id="rId18"/>
    <p:sldId id="387" r:id="rId19"/>
    <p:sldId id="392" r:id="rId20"/>
    <p:sldId id="393" r:id="rId21"/>
    <p:sldId id="388" r:id="rId22"/>
    <p:sldId id="425" r:id="rId23"/>
    <p:sldId id="398" r:id="rId24"/>
    <p:sldId id="397" r:id="rId25"/>
    <p:sldId id="404" r:id="rId26"/>
    <p:sldId id="409" r:id="rId27"/>
    <p:sldId id="411" r:id="rId28"/>
    <p:sldId id="410" r:id="rId29"/>
    <p:sldId id="408" r:id="rId30"/>
    <p:sldId id="412" r:id="rId31"/>
    <p:sldId id="413" r:id="rId32"/>
    <p:sldId id="414" r:id="rId33"/>
    <p:sldId id="415" r:id="rId34"/>
    <p:sldId id="418" r:id="rId35"/>
    <p:sldId id="416" r:id="rId36"/>
    <p:sldId id="419" r:id="rId37"/>
    <p:sldId id="417" r:id="rId38"/>
    <p:sldId id="420" r:id="rId39"/>
    <p:sldId id="421" r:id="rId40"/>
    <p:sldId id="422" r:id="rId41"/>
    <p:sldId id="423" r:id="rId42"/>
    <p:sldId id="424" r:id="rId43"/>
    <p:sldId id="426" r:id="rId44"/>
    <p:sldId id="406" r:id="rId45"/>
    <p:sldId id="353" r:id="rId46"/>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12"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12"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12"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12"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12" charset="-128"/>
        <a:cs typeface="+mn-cs"/>
      </a:defRPr>
    </a:lvl5pPr>
    <a:lvl6pPr marL="2286000" algn="l" defTabSz="914400" rtl="0" eaLnBrk="1" latinLnBrk="0" hangingPunct="1">
      <a:defRPr sz="2400" kern="1200">
        <a:solidFill>
          <a:schemeClr val="tx1"/>
        </a:solidFill>
        <a:latin typeface="Arial" charset="0"/>
        <a:ea typeface="ＭＳ Ｐゴシック" pitchFamily="-112" charset="-128"/>
        <a:cs typeface="+mn-cs"/>
      </a:defRPr>
    </a:lvl6pPr>
    <a:lvl7pPr marL="2743200" algn="l" defTabSz="914400" rtl="0" eaLnBrk="1" latinLnBrk="0" hangingPunct="1">
      <a:defRPr sz="2400" kern="1200">
        <a:solidFill>
          <a:schemeClr val="tx1"/>
        </a:solidFill>
        <a:latin typeface="Arial" charset="0"/>
        <a:ea typeface="ＭＳ Ｐゴシック" pitchFamily="-112" charset="-128"/>
        <a:cs typeface="+mn-cs"/>
      </a:defRPr>
    </a:lvl7pPr>
    <a:lvl8pPr marL="3200400" algn="l" defTabSz="914400" rtl="0" eaLnBrk="1" latinLnBrk="0" hangingPunct="1">
      <a:defRPr sz="2400" kern="1200">
        <a:solidFill>
          <a:schemeClr val="tx1"/>
        </a:solidFill>
        <a:latin typeface="Arial" charset="0"/>
        <a:ea typeface="ＭＳ Ｐゴシック" pitchFamily="-112" charset="-128"/>
        <a:cs typeface="+mn-cs"/>
      </a:defRPr>
    </a:lvl8pPr>
    <a:lvl9pPr marL="3657600" algn="l" defTabSz="914400" rtl="0" eaLnBrk="1" latinLnBrk="0" hangingPunct="1">
      <a:defRPr sz="2400" kern="1200">
        <a:solidFill>
          <a:schemeClr val="tx1"/>
        </a:solidFill>
        <a:latin typeface="Arial" charset="0"/>
        <a:ea typeface="ＭＳ Ｐゴシック" pitchFamily="-112" charset="-128"/>
        <a:cs typeface="+mn-cs"/>
      </a:defRPr>
    </a:lvl9pPr>
  </p:defaultTextStyle>
  <p:extLst>
    <p:ext uri="{EFAFB233-063F-42B5-8137-9DF3F51BA10A}">
      <p15:sldGuideLst xmlns:p15="http://schemas.microsoft.com/office/powerpoint/2012/main">
        <p15:guide id="1" orient="horz" pos="2208">
          <p15:clr>
            <a:srgbClr val="A4A3A4"/>
          </p15:clr>
        </p15:guide>
        <p15:guide id="2" pos="528">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BC0"/>
    <a:srgbClr val="0189BB"/>
    <a:srgbClr val="4F6F92"/>
    <a:srgbClr val="4F4E44"/>
    <a:srgbClr val="E6E6E6"/>
    <a:srgbClr val="A6AFBC"/>
    <a:srgbClr val="D7D7D7"/>
    <a:srgbClr val="97A2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4045" autoAdjust="0"/>
  </p:normalViewPr>
  <p:slideViewPr>
    <p:cSldViewPr>
      <p:cViewPr varScale="1">
        <p:scale>
          <a:sx n="100" d="100"/>
          <a:sy n="100" d="100"/>
        </p:scale>
        <p:origin x="1926" y="90"/>
      </p:cViewPr>
      <p:guideLst>
        <p:guide orient="horz" pos="2208"/>
        <p:guide pos="5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notesViewPr>
    <p:cSldViewPr>
      <p:cViewPr varScale="1">
        <p:scale>
          <a:sx n="55" d="100"/>
          <a:sy n="55" d="100"/>
        </p:scale>
        <p:origin x="-2832" y="-10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5182" tIns="47590" rIns="95182" bIns="47590" rtlCol="0"/>
          <a:lstStyle>
            <a:lvl1pPr algn="l">
              <a:defRPr sz="1200"/>
            </a:lvl1pPr>
          </a:lstStyle>
          <a:p>
            <a:endParaRPr lang="en-US" dirty="0"/>
          </a:p>
        </p:txBody>
      </p:sp>
      <p:sp>
        <p:nvSpPr>
          <p:cNvPr id="3" name="Date Placeholder 2"/>
          <p:cNvSpPr>
            <a:spLocks noGrp="1"/>
          </p:cNvSpPr>
          <p:nvPr>
            <p:ph type="dt" sz="quarter" idx="1"/>
          </p:nvPr>
        </p:nvSpPr>
        <p:spPr>
          <a:xfrm>
            <a:off x="4143587" y="0"/>
            <a:ext cx="3169920" cy="480060"/>
          </a:xfrm>
          <a:prstGeom prst="rect">
            <a:avLst/>
          </a:prstGeom>
        </p:spPr>
        <p:txBody>
          <a:bodyPr vert="horz" lIns="95182" tIns="47590" rIns="95182" bIns="47590" rtlCol="0"/>
          <a:lstStyle>
            <a:lvl1pPr algn="r">
              <a:defRPr sz="1200"/>
            </a:lvl1pPr>
          </a:lstStyle>
          <a:p>
            <a:r>
              <a:rPr lang="en-US"/>
              <a:t>J. Dible  -  21 April 2022</a:t>
            </a:r>
            <a:endParaRPr lang="en-US" dirty="0"/>
          </a:p>
        </p:txBody>
      </p:sp>
      <p:sp>
        <p:nvSpPr>
          <p:cNvPr id="4" name="Footer Placeholder 3"/>
          <p:cNvSpPr>
            <a:spLocks noGrp="1"/>
          </p:cNvSpPr>
          <p:nvPr>
            <p:ph type="ftr" sz="quarter" idx="2"/>
          </p:nvPr>
        </p:nvSpPr>
        <p:spPr>
          <a:xfrm>
            <a:off x="0" y="9119475"/>
            <a:ext cx="3169920" cy="480060"/>
          </a:xfrm>
          <a:prstGeom prst="rect">
            <a:avLst/>
          </a:prstGeom>
        </p:spPr>
        <p:txBody>
          <a:bodyPr vert="horz" lIns="95182" tIns="47590" rIns="95182" bIns="4759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587" y="9119475"/>
            <a:ext cx="3169920" cy="480060"/>
          </a:xfrm>
          <a:prstGeom prst="rect">
            <a:avLst/>
          </a:prstGeom>
        </p:spPr>
        <p:txBody>
          <a:bodyPr vert="horz" lIns="95182" tIns="47590" rIns="95182" bIns="47590" rtlCol="0" anchor="b"/>
          <a:lstStyle>
            <a:lvl1pPr algn="r">
              <a:defRPr sz="1200"/>
            </a:lvl1pPr>
          </a:lstStyle>
          <a:p>
            <a:fld id="{D59A3DA2-2666-44C9-A409-A3C03C542E3C}" type="slidenum">
              <a:rPr lang="en-US" smtClean="0"/>
              <a:pPr/>
              <a:t>‹#›</a:t>
            </a:fld>
            <a:endParaRPr lang="en-US" dirty="0"/>
          </a:p>
        </p:txBody>
      </p:sp>
    </p:spTree>
    <p:extLst>
      <p:ext uri="{BB962C8B-B14F-4D97-AF65-F5344CB8AC3E}">
        <p14:creationId xmlns:p14="http://schemas.microsoft.com/office/powerpoint/2010/main" val="395837429"/>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169920" cy="480060"/>
          </a:xfrm>
          <a:prstGeom prst="rect">
            <a:avLst/>
          </a:prstGeom>
          <a:noFill/>
          <a:ln w="9525">
            <a:noFill/>
            <a:miter lim="800000"/>
            <a:headEnd/>
            <a:tailEnd/>
          </a:ln>
        </p:spPr>
        <p:txBody>
          <a:bodyPr vert="horz" wrap="square" lIns="95182" tIns="47590" rIns="95182" bIns="47590" numCol="1" anchor="t" anchorCtr="0" compatLnSpc="1">
            <a:prstTxWarp prst="textNoShape">
              <a:avLst/>
            </a:prstTxWarp>
          </a:bodyPr>
          <a:lstStyle>
            <a:lvl1pPr>
              <a:defRPr sz="1200"/>
            </a:lvl1pPr>
          </a:lstStyle>
          <a:p>
            <a:endParaRPr lang="en-US" dirty="0"/>
          </a:p>
        </p:txBody>
      </p:sp>
      <p:sp>
        <p:nvSpPr>
          <p:cNvPr id="5123" name="Rectangle 3"/>
          <p:cNvSpPr>
            <a:spLocks noGrp="1" noChangeArrowheads="1"/>
          </p:cNvSpPr>
          <p:nvPr>
            <p:ph type="dt" idx="1"/>
          </p:nvPr>
        </p:nvSpPr>
        <p:spPr bwMode="auto">
          <a:xfrm>
            <a:off x="4145280" y="0"/>
            <a:ext cx="3169920" cy="480060"/>
          </a:xfrm>
          <a:prstGeom prst="rect">
            <a:avLst/>
          </a:prstGeom>
          <a:noFill/>
          <a:ln w="9525">
            <a:noFill/>
            <a:miter lim="800000"/>
            <a:headEnd/>
            <a:tailEnd/>
          </a:ln>
        </p:spPr>
        <p:txBody>
          <a:bodyPr vert="horz" wrap="square" lIns="95182" tIns="47590" rIns="95182" bIns="47590" numCol="1" anchor="t" anchorCtr="0" compatLnSpc="1">
            <a:prstTxWarp prst="textNoShape">
              <a:avLst/>
            </a:prstTxWarp>
          </a:bodyPr>
          <a:lstStyle>
            <a:lvl1pPr algn="r">
              <a:defRPr sz="1200"/>
            </a:lvl1pPr>
          </a:lstStyle>
          <a:p>
            <a:r>
              <a:rPr lang="en-US"/>
              <a:t>J. Dible  -  21 April 2022</a:t>
            </a:r>
            <a:endParaRPr lang="en-US" dirty="0"/>
          </a:p>
        </p:txBody>
      </p:sp>
      <p:sp>
        <p:nvSpPr>
          <p:cNvPr id="13316" name="Rectangle 4"/>
          <p:cNvSpPr>
            <a:spLocks noGrp="1" noRot="1" noChangeAspect="1" noChangeArrowheads="1" noTextEdit="1"/>
          </p:cNvSpPr>
          <p:nvPr>
            <p:ph type="sldImg" idx="2"/>
          </p:nvPr>
        </p:nvSpPr>
        <p:spPr bwMode="auto">
          <a:xfrm>
            <a:off x="1257300" y="719138"/>
            <a:ext cx="4802188" cy="36004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75360" y="4560571"/>
            <a:ext cx="5364480" cy="4320540"/>
          </a:xfrm>
          <a:prstGeom prst="rect">
            <a:avLst/>
          </a:prstGeom>
          <a:noFill/>
          <a:ln w="9525">
            <a:noFill/>
            <a:miter lim="800000"/>
            <a:headEnd/>
            <a:tailEnd/>
          </a:ln>
        </p:spPr>
        <p:txBody>
          <a:bodyPr vert="horz" wrap="square" lIns="95182" tIns="47590" rIns="95182" bIns="4759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9121140"/>
            <a:ext cx="3169920" cy="480060"/>
          </a:xfrm>
          <a:prstGeom prst="rect">
            <a:avLst/>
          </a:prstGeom>
          <a:noFill/>
          <a:ln w="9525">
            <a:noFill/>
            <a:miter lim="800000"/>
            <a:headEnd/>
            <a:tailEnd/>
          </a:ln>
        </p:spPr>
        <p:txBody>
          <a:bodyPr vert="horz" wrap="square" lIns="95182" tIns="47590" rIns="95182" bIns="47590" numCol="1" anchor="b" anchorCtr="0" compatLnSpc="1">
            <a:prstTxWarp prst="textNoShape">
              <a:avLst/>
            </a:prstTxWarp>
          </a:bodyPr>
          <a:lstStyle>
            <a:lvl1pPr>
              <a:defRPr sz="1200"/>
            </a:lvl1pPr>
          </a:lstStyle>
          <a:p>
            <a:endParaRPr lang="en-US" dirty="0"/>
          </a:p>
        </p:txBody>
      </p:sp>
      <p:sp>
        <p:nvSpPr>
          <p:cNvPr id="5127" name="Rectangle 7"/>
          <p:cNvSpPr>
            <a:spLocks noGrp="1" noChangeArrowheads="1"/>
          </p:cNvSpPr>
          <p:nvPr>
            <p:ph type="sldNum" sz="quarter" idx="5"/>
          </p:nvPr>
        </p:nvSpPr>
        <p:spPr bwMode="auto">
          <a:xfrm>
            <a:off x="4145280" y="9121140"/>
            <a:ext cx="3169920" cy="480060"/>
          </a:xfrm>
          <a:prstGeom prst="rect">
            <a:avLst/>
          </a:prstGeom>
          <a:noFill/>
          <a:ln w="9525">
            <a:noFill/>
            <a:miter lim="800000"/>
            <a:headEnd/>
            <a:tailEnd/>
          </a:ln>
        </p:spPr>
        <p:txBody>
          <a:bodyPr vert="horz" wrap="square" lIns="95182" tIns="47590" rIns="95182" bIns="47590" numCol="1" anchor="b" anchorCtr="0" compatLnSpc="1">
            <a:prstTxWarp prst="textNoShape">
              <a:avLst/>
            </a:prstTxWarp>
          </a:bodyPr>
          <a:lstStyle>
            <a:lvl1pPr algn="r">
              <a:defRPr sz="1200"/>
            </a:lvl1pPr>
          </a:lstStyle>
          <a:p>
            <a:fld id="{CB63A1D9-1F35-4903-AC16-96E19C68F2D6}" type="slidenum">
              <a:rPr lang="en-US"/>
              <a:pPr/>
              <a:t>‹#›</a:t>
            </a:fld>
            <a:endParaRPr lang="en-US" dirty="0"/>
          </a:p>
        </p:txBody>
      </p:sp>
    </p:spTree>
    <p:extLst>
      <p:ext uri="{BB962C8B-B14F-4D97-AF65-F5344CB8AC3E}">
        <p14:creationId xmlns:p14="http://schemas.microsoft.com/office/powerpoint/2010/main" val="2470398329"/>
      </p:ext>
    </p:extLst>
  </p:cSld>
  <p:clrMap bg1="lt1" tx1="dk1" bg2="lt2" tx2="dk2" accent1="accent1" accent2="accent2" accent3="accent3" accent4="accent4" accent5="accent5" accent6="accent6" hlink="hlink" folHlink="folHlink"/>
  <p:hf sldNum="0" hdr="0" ftr="0"/>
  <p:notesStyle>
    <a:lvl1pPr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2pPr>
    <a:lvl3pPr marL="9144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3pPr>
    <a:lvl4pPr marL="13716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4pPr>
    <a:lvl5pPr marL="18288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6FFDF512-5F48-4472-BC04-AECF7151666E}"/>
              </a:ext>
            </a:extLst>
          </p:cNvPr>
          <p:cNvSpPr>
            <a:spLocks noGrp="1"/>
          </p:cNvSpPr>
          <p:nvPr>
            <p:ph type="dt" idx="1"/>
          </p:nvPr>
        </p:nvSpPr>
        <p:spPr/>
        <p:txBody>
          <a:bodyPr/>
          <a:lstStyle/>
          <a:p>
            <a:r>
              <a:rPr lang="en-US"/>
              <a:t>J. Dible  -  21 April 2022</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28867797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24463619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15622671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25897837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38585021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3754022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28813398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39411515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6734571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2136094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25385982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27711554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35423589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17428667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21736526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12043454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7094032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10165934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3772437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1166143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37054554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42660608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4927324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491658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22147207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238726632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265377293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2868221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5476511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12820665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990201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354995053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270606331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45390740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397088351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190407072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455128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1272713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270457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36861242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769814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pitchFamily="-112" charset="-128"/>
            </a:endParaRPr>
          </a:p>
        </p:txBody>
      </p:sp>
      <p:sp>
        <p:nvSpPr>
          <p:cNvPr id="2" name="Date Placeholder 1">
            <a:extLst>
              <a:ext uri="{FF2B5EF4-FFF2-40B4-BE49-F238E27FC236}">
                <a16:creationId xmlns:a16="http://schemas.microsoft.com/office/drawing/2014/main" id="{1268E7E7-890D-4B13-94B3-C876362AF11D}"/>
              </a:ext>
            </a:extLst>
          </p:cNvPr>
          <p:cNvSpPr>
            <a:spLocks noGrp="1"/>
          </p:cNvSpPr>
          <p:nvPr>
            <p:ph type="dt" idx="1"/>
          </p:nvPr>
        </p:nvSpPr>
        <p:spPr/>
        <p:txBody>
          <a:bodyPr/>
          <a:lstStyle/>
          <a:p>
            <a:r>
              <a:rPr lang="en-US"/>
              <a:t>J. Dible  -  21 April 2022</a:t>
            </a:r>
            <a:endParaRPr lang="en-US" dirty="0"/>
          </a:p>
        </p:txBody>
      </p:sp>
    </p:spTree>
    <p:extLst>
      <p:ext uri="{BB962C8B-B14F-4D97-AF65-F5344CB8AC3E}">
        <p14:creationId xmlns:p14="http://schemas.microsoft.com/office/powerpoint/2010/main" val="674536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743200" y="4724400"/>
            <a:ext cx="7772400" cy="1143000"/>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 typeface="Wingdings" pitchFamily="-107" charset="2"/>
              <a:buNone/>
              <a:defRPr/>
            </a:lvl1pPr>
          </a:lstStyle>
          <a:p>
            <a:r>
              <a:rPr lang="en-US"/>
              <a:t>Click to edit Master subtitle style</a:t>
            </a:r>
          </a:p>
        </p:txBody>
      </p:sp>
      <p:sp>
        <p:nvSpPr>
          <p:cNvPr id="4" name="Rectangle 4"/>
          <p:cNvSpPr>
            <a:spLocks noGrp="1" noChangeArrowheads="1"/>
          </p:cNvSpPr>
          <p:nvPr>
            <p:ph type="dt" sz="half" idx="10"/>
          </p:nvPr>
        </p:nvSpPr>
        <p:spPr>
          <a:xfrm>
            <a:off x="685800" y="6400800"/>
            <a:ext cx="1905000" cy="457200"/>
          </a:xfrm>
          <a:prstGeom prst="rect">
            <a:avLst/>
          </a:prstGeom>
        </p:spPr>
        <p:txBody>
          <a:bodyPr/>
          <a:lstStyle>
            <a:lvl1pPr>
              <a:defRPr/>
            </a:lvl1pPr>
          </a:lstStyle>
          <a:p>
            <a:endParaRPr lang="en-US" dirty="0"/>
          </a:p>
        </p:txBody>
      </p:sp>
      <p:sp>
        <p:nvSpPr>
          <p:cNvPr id="5" name="Rectangle 5"/>
          <p:cNvSpPr>
            <a:spLocks noGrp="1" noChangeArrowheads="1"/>
          </p:cNvSpPr>
          <p:nvPr>
            <p:ph type="ftr" sz="quarter" idx="11"/>
          </p:nvPr>
        </p:nvSpPr>
        <p:spPr>
          <a:xfrm>
            <a:off x="3124200" y="6248400"/>
            <a:ext cx="2895600" cy="457200"/>
          </a:xfrm>
          <a:prstGeom prst="rect">
            <a:avLst/>
          </a:prstGeom>
        </p:spPr>
        <p:txBody>
          <a:bodyPr/>
          <a:lstStyle>
            <a:lvl1pPr>
              <a:defRPr/>
            </a:lvl1pPr>
          </a:lstStyle>
          <a:p>
            <a:endParaRPr lang="en-US" dirty="0"/>
          </a:p>
        </p:txBody>
      </p:sp>
      <p:sp>
        <p:nvSpPr>
          <p:cNvPr id="6" name="Rectangle 6"/>
          <p:cNvSpPr>
            <a:spLocks noGrp="1" noChangeArrowheads="1"/>
          </p:cNvSpPr>
          <p:nvPr>
            <p:ph type="sldNum" sz="quarter" idx="12"/>
          </p:nvPr>
        </p:nvSpPr>
        <p:spPr/>
        <p:txBody>
          <a:bodyPr/>
          <a:lstStyle>
            <a:lvl1pPr>
              <a:defRPr/>
            </a:lvl1pPr>
          </a:lstStyle>
          <a:p>
            <a:fld id="{E8680E3C-D4D5-4FDD-AC35-2351F38FA3B1}"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85800" y="6400800"/>
            <a:ext cx="1905000" cy="457200"/>
          </a:xfrm>
          <a:prstGeom prst="rect">
            <a:avLst/>
          </a:prstGeom>
          <a:ln/>
        </p:spPr>
        <p:txBody>
          <a:bodyPr/>
          <a:lstStyle>
            <a:lvl1pPr>
              <a:defRPr/>
            </a:lvl1pPr>
          </a:lstStyle>
          <a:p>
            <a:endParaRPr lang="en-US" dirty="0"/>
          </a:p>
        </p:txBody>
      </p:sp>
      <p:sp>
        <p:nvSpPr>
          <p:cNvPr id="5"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50E0B0BE-E5C9-4B6D-B2CA-3FD7F5C96050}"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27725" y="609600"/>
            <a:ext cx="1692275"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0900" y="609600"/>
            <a:ext cx="4924425"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85800" y="6400800"/>
            <a:ext cx="1905000" cy="457200"/>
          </a:xfrm>
          <a:prstGeom prst="rect">
            <a:avLst/>
          </a:prstGeom>
          <a:ln/>
        </p:spPr>
        <p:txBody>
          <a:bodyPr/>
          <a:lstStyle>
            <a:lvl1pPr>
              <a:defRPr/>
            </a:lvl1pPr>
          </a:lstStyle>
          <a:p>
            <a:endParaRPr lang="en-US" dirty="0"/>
          </a:p>
        </p:txBody>
      </p:sp>
      <p:sp>
        <p:nvSpPr>
          <p:cNvPr id="5"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07F74836-2AD7-43E1-A8E1-8BBA7E783296}"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85800" y="6400800"/>
            <a:ext cx="1905000" cy="457200"/>
          </a:xfrm>
          <a:prstGeom prst="rect">
            <a:avLst/>
          </a:prstGeom>
          <a:ln/>
        </p:spPr>
        <p:txBody>
          <a:bodyPr/>
          <a:lstStyle>
            <a:lvl1pPr>
              <a:defRPr/>
            </a:lvl1pPr>
          </a:lstStyle>
          <a:p>
            <a:endParaRPr lang="en-US" dirty="0"/>
          </a:p>
        </p:txBody>
      </p:sp>
      <p:sp>
        <p:nvSpPr>
          <p:cNvPr id="5"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1FE1E428-7E9B-4D58-BAB9-D1E018987F56}"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85800" y="6400800"/>
            <a:ext cx="1905000" cy="457200"/>
          </a:xfrm>
          <a:prstGeom prst="rect">
            <a:avLst/>
          </a:prstGeom>
          <a:ln/>
        </p:spPr>
        <p:txBody>
          <a:bodyPr/>
          <a:lstStyle>
            <a:lvl1pPr>
              <a:defRPr/>
            </a:lvl1pPr>
          </a:lstStyle>
          <a:p>
            <a:endParaRPr lang="en-US" dirty="0"/>
          </a:p>
        </p:txBody>
      </p:sp>
      <p:sp>
        <p:nvSpPr>
          <p:cNvPr id="5"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96EBB0A2-9EA3-4946-B244-27B38195D6D7}"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90600" y="1981200"/>
            <a:ext cx="3238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381500" y="1981200"/>
            <a:ext cx="3238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685800" y="6400800"/>
            <a:ext cx="1905000" cy="457200"/>
          </a:xfrm>
          <a:prstGeom prst="rect">
            <a:avLst/>
          </a:prstGeom>
          <a:ln/>
        </p:spPr>
        <p:txBody>
          <a:bodyPr/>
          <a:lstStyle>
            <a:lvl1pPr>
              <a:defRPr/>
            </a:lvl1pPr>
          </a:lstStyle>
          <a:p>
            <a:endParaRPr lang="en-US" dirty="0"/>
          </a:p>
        </p:txBody>
      </p:sp>
      <p:sp>
        <p:nvSpPr>
          <p:cNvPr id="6" name="Footer Placeholder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DFA535CB-63F1-42CB-AF2E-CB0C89C3017A}"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85800" y="6400800"/>
            <a:ext cx="1905000" cy="457200"/>
          </a:xfrm>
          <a:prstGeom prst="rect">
            <a:avLst/>
          </a:prstGeom>
          <a:ln/>
        </p:spPr>
        <p:txBody>
          <a:bodyPr/>
          <a:lstStyle>
            <a:lvl1pPr>
              <a:defRPr/>
            </a:lvl1pPr>
          </a:lstStyle>
          <a:p>
            <a:endParaRPr lang="en-US" dirty="0"/>
          </a:p>
        </p:txBody>
      </p:sp>
      <p:sp>
        <p:nvSpPr>
          <p:cNvPr id="8"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endParaRPr lang="en-US" dirty="0"/>
          </a:p>
        </p:txBody>
      </p:sp>
      <p:sp>
        <p:nvSpPr>
          <p:cNvPr id="9" name="Rectangle 6"/>
          <p:cNvSpPr>
            <a:spLocks noGrp="1" noChangeArrowheads="1"/>
          </p:cNvSpPr>
          <p:nvPr>
            <p:ph type="sldNum" sz="quarter" idx="12"/>
          </p:nvPr>
        </p:nvSpPr>
        <p:spPr>
          <a:ln/>
        </p:spPr>
        <p:txBody>
          <a:bodyPr/>
          <a:lstStyle>
            <a:lvl1pPr>
              <a:defRPr/>
            </a:lvl1pPr>
          </a:lstStyle>
          <a:p>
            <a:fld id="{5EB17D5E-19C9-4637-9744-12D1DE6034C8}"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85800" y="6400800"/>
            <a:ext cx="1905000" cy="457200"/>
          </a:xfrm>
          <a:prstGeom prst="rect">
            <a:avLst/>
          </a:prstGeom>
          <a:ln/>
        </p:spPr>
        <p:txBody>
          <a:bodyPr/>
          <a:lstStyle>
            <a:lvl1pPr>
              <a:defRPr/>
            </a:lvl1pPr>
          </a:lstStyle>
          <a:p>
            <a:endParaRPr lang="en-US" dirty="0"/>
          </a:p>
        </p:txBody>
      </p:sp>
      <p:sp>
        <p:nvSpPr>
          <p:cNvPr id="4"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endParaRPr lang="en-US" dirty="0"/>
          </a:p>
        </p:txBody>
      </p:sp>
      <p:sp>
        <p:nvSpPr>
          <p:cNvPr id="5" name="Rectangle 6"/>
          <p:cNvSpPr>
            <a:spLocks noGrp="1" noChangeArrowheads="1"/>
          </p:cNvSpPr>
          <p:nvPr>
            <p:ph type="sldNum" sz="quarter" idx="12"/>
          </p:nvPr>
        </p:nvSpPr>
        <p:spPr>
          <a:ln/>
        </p:spPr>
        <p:txBody>
          <a:bodyPr/>
          <a:lstStyle>
            <a:lvl1pPr>
              <a:defRPr/>
            </a:lvl1pPr>
          </a:lstStyle>
          <a:p>
            <a:fld id="{7E24E5E2-0296-4B45-8B59-D85B427382BC}"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6400800"/>
            <a:ext cx="1905000" cy="457200"/>
          </a:xfrm>
          <a:prstGeom prst="rect">
            <a:avLst/>
          </a:prstGeom>
          <a:ln/>
        </p:spPr>
        <p:txBody>
          <a:bodyPr/>
          <a:lstStyle>
            <a:lvl1pPr>
              <a:defRPr/>
            </a:lvl1pPr>
          </a:lstStyle>
          <a:p>
            <a:endParaRPr lang="en-US" dirty="0"/>
          </a:p>
        </p:txBody>
      </p:sp>
      <p:sp>
        <p:nvSpPr>
          <p:cNvPr id="3"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endParaRPr lang="en-US" dirty="0"/>
          </a:p>
        </p:txBody>
      </p:sp>
      <p:sp>
        <p:nvSpPr>
          <p:cNvPr id="4" name="Rectangle 6"/>
          <p:cNvSpPr>
            <a:spLocks noGrp="1" noChangeArrowheads="1"/>
          </p:cNvSpPr>
          <p:nvPr>
            <p:ph type="sldNum" sz="quarter" idx="12"/>
          </p:nvPr>
        </p:nvSpPr>
        <p:spPr>
          <a:ln/>
        </p:spPr>
        <p:txBody>
          <a:bodyPr/>
          <a:lstStyle>
            <a:lvl1pPr>
              <a:defRPr/>
            </a:lvl1pPr>
          </a:lstStyle>
          <a:p>
            <a:fld id="{F5AD9FB4-E180-4172-A698-64F18CBE444C}"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xfrm>
            <a:off x="685800" y="6400800"/>
            <a:ext cx="1905000" cy="457200"/>
          </a:xfrm>
          <a:prstGeom prst="rect">
            <a:avLst/>
          </a:prstGeom>
          <a:ln/>
        </p:spPr>
        <p:txBody>
          <a:bodyPr/>
          <a:lstStyle>
            <a:lvl1pPr>
              <a:defRPr/>
            </a:lvl1pPr>
          </a:lstStyle>
          <a:p>
            <a:endParaRPr lang="en-US" dirty="0"/>
          </a:p>
        </p:txBody>
      </p:sp>
      <p:sp>
        <p:nvSpPr>
          <p:cNvPr id="6" name="Footer Placeholder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5D60193C-D5F7-4AD6-AD88-22C81F3F3E5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xfrm>
            <a:off x="685800" y="6400800"/>
            <a:ext cx="1905000" cy="457200"/>
          </a:xfrm>
          <a:prstGeom prst="rect">
            <a:avLst/>
          </a:prstGeom>
          <a:ln/>
        </p:spPr>
        <p:txBody>
          <a:bodyPr/>
          <a:lstStyle>
            <a:lvl1pPr>
              <a:defRPr/>
            </a:lvl1pPr>
          </a:lstStyle>
          <a:p>
            <a:endParaRPr lang="en-US" dirty="0"/>
          </a:p>
        </p:txBody>
      </p:sp>
      <p:sp>
        <p:nvSpPr>
          <p:cNvPr id="6" name="Footer Placeholder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3612A14E-7884-4BA1-ACC2-5E7209DF5837}"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AutoShape 11"/>
          <p:cNvSpPr>
            <a:spLocks noChangeArrowheads="1"/>
          </p:cNvSpPr>
          <p:nvPr userDrawn="1"/>
        </p:nvSpPr>
        <p:spPr bwMode="auto">
          <a:xfrm>
            <a:off x="7772400" y="-533400"/>
            <a:ext cx="2286000" cy="990600"/>
          </a:xfrm>
          <a:prstGeom prst="roundRect">
            <a:avLst>
              <a:gd name="adj" fmla="val 16667"/>
            </a:avLst>
          </a:prstGeom>
          <a:solidFill>
            <a:srgbClr val="E6E6E6"/>
          </a:solidFill>
          <a:ln w="9525">
            <a:noFill/>
            <a:round/>
            <a:headEnd/>
            <a:tailEnd/>
          </a:ln>
        </p:spPr>
        <p:txBody>
          <a:bodyPr wrap="none" anchor="ctr"/>
          <a:lstStyle/>
          <a:p>
            <a:endParaRPr lang="en-US" dirty="0"/>
          </a:p>
        </p:txBody>
      </p:sp>
      <p:sp>
        <p:nvSpPr>
          <p:cNvPr id="1027" name="Rectangle 3"/>
          <p:cNvSpPr>
            <a:spLocks noGrp="1" noChangeArrowheads="1"/>
          </p:cNvSpPr>
          <p:nvPr>
            <p:ph type="body" idx="1"/>
          </p:nvPr>
        </p:nvSpPr>
        <p:spPr bwMode="auto">
          <a:xfrm>
            <a:off x="990600" y="1981200"/>
            <a:ext cx="6629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990600" y="64008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solidFill>
                  <a:srgbClr val="A6AFBC"/>
                </a:solidFill>
              </a:defRPr>
            </a:lvl1pPr>
          </a:lstStyle>
          <a:p>
            <a:fld id="{9D9A4A30-BB81-47A7-A337-80D402389F81}" type="slidenum">
              <a:rPr lang="en-US" smtClean="0"/>
              <a:pPr/>
              <a:t>‹#›</a:t>
            </a:fld>
            <a:endParaRPr lang="en-US" dirty="0"/>
          </a:p>
        </p:txBody>
      </p:sp>
      <p:sp>
        <p:nvSpPr>
          <p:cNvPr id="1031" name="Rectangle 2"/>
          <p:cNvSpPr>
            <a:spLocks noGrp="1" noChangeArrowheads="1"/>
          </p:cNvSpPr>
          <p:nvPr>
            <p:ph type="title"/>
          </p:nvPr>
        </p:nvSpPr>
        <p:spPr bwMode="auto">
          <a:xfrm>
            <a:off x="914400" y="685800"/>
            <a:ext cx="5562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5" name="AutoShape 11"/>
          <p:cNvSpPr>
            <a:spLocks noChangeArrowheads="1"/>
          </p:cNvSpPr>
          <p:nvPr userDrawn="1"/>
        </p:nvSpPr>
        <p:spPr bwMode="auto">
          <a:xfrm>
            <a:off x="-762000" y="762000"/>
            <a:ext cx="1143000" cy="5943600"/>
          </a:xfrm>
          <a:prstGeom prst="roundRect">
            <a:avLst>
              <a:gd name="adj" fmla="val 16667"/>
            </a:avLst>
          </a:prstGeom>
          <a:solidFill>
            <a:srgbClr val="E6E6E6"/>
          </a:solidFill>
          <a:ln w="9525">
            <a:noFill/>
            <a:round/>
            <a:headEnd/>
            <a:tailEnd/>
          </a:ln>
        </p:spPr>
        <p:txBody>
          <a:bodyPr wrap="none" anchor="ctr"/>
          <a:lstStyle/>
          <a:p>
            <a:endParaRPr lang="en-US" dirty="0"/>
          </a:p>
        </p:txBody>
      </p:sp>
      <p:sp>
        <p:nvSpPr>
          <p:cNvPr id="16" name="AutoShape 11"/>
          <p:cNvSpPr>
            <a:spLocks noChangeArrowheads="1"/>
          </p:cNvSpPr>
          <p:nvPr userDrawn="1"/>
        </p:nvSpPr>
        <p:spPr bwMode="auto">
          <a:xfrm>
            <a:off x="838200" y="-533400"/>
            <a:ext cx="6781800" cy="990600"/>
          </a:xfrm>
          <a:prstGeom prst="roundRect">
            <a:avLst>
              <a:gd name="adj" fmla="val 16667"/>
            </a:avLst>
          </a:prstGeom>
          <a:solidFill>
            <a:srgbClr val="0189BB"/>
          </a:solidFill>
          <a:ln w="9525">
            <a:noFill/>
            <a:round/>
            <a:headEnd/>
            <a:tailEnd/>
          </a:ln>
        </p:spPr>
        <p:txBody>
          <a:bodyPr wrap="none" anchor="ctr"/>
          <a:lstStyle/>
          <a:p>
            <a:endParaRPr lang="en-US" dirty="0"/>
          </a:p>
        </p:txBody>
      </p:sp>
      <p:pic>
        <p:nvPicPr>
          <p:cNvPr id="14" name="Picture 13" descr="FBT_attorneys_color_vector.jpg"/>
          <p:cNvPicPr>
            <a:picLocks noChangeAspect="1"/>
          </p:cNvPicPr>
          <p:nvPr userDrawn="1"/>
        </p:nvPicPr>
        <p:blipFill>
          <a:blip r:embed="rId13"/>
          <a:stretch>
            <a:fillRect/>
          </a:stretch>
        </p:blipFill>
        <p:spPr>
          <a:xfrm>
            <a:off x="7010400" y="5982734"/>
            <a:ext cx="1831848" cy="600945"/>
          </a:xfrm>
          <a:prstGeom prst="rect">
            <a:avLst/>
          </a:prstGeom>
        </p:spPr>
      </p:pic>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hf hdr="0" ftr="0" dt="0"/>
  <p:txStyles>
    <p:titleStyle>
      <a:lvl1pPr algn="l" rtl="0" eaLnBrk="0" fontAlgn="base" hangingPunct="0">
        <a:spcBef>
          <a:spcPct val="0"/>
        </a:spcBef>
        <a:spcAft>
          <a:spcPct val="0"/>
        </a:spcAft>
        <a:defRPr sz="2800">
          <a:solidFill>
            <a:srgbClr val="0083A5"/>
          </a:solidFill>
          <a:latin typeface="+mj-lt"/>
          <a:ea typeface="+mj-ea"/>
          <a:cs typeface="+mj-cs"/>
        </a:defRPr>
      </a:lvl1pPr>
      <a:lvl2pPr algn="l" rtl="0" eaLnBrk="0" fontAlgn="base" hangingPunct="0">
        <a:spcBef>
          <a:spcPct val="0"/>
        </a:spcBef>
        <a:spcAft>
          <a:spcPct val="0"/>
        </a:spcAft>
        <a:defRPr sz="2800">
          <a:solidFill>
            <a:srgbClr val="0083A5"/>
          </a:solidFill>
          <a:latin typeface="Arial" pitchFamily="-107" charset="0"/>
          <a:ea typeface="ＭＳ Ｐゴシック" pitchFamily="-107" charset="-128"/>
          <a:cs typeface="ＭＳ Ｐゴシック" pitchFamily="-107" charset="-128"/>
        </a:defRPr>
      </a:lvl2pPr>
      <a:lvl3pPr algn="l" rtl="0" eaLnBrk="0" fontAlgn="base" hangingPunct="0">
        <a:spcBef>
          <a:spcPct val="0"/>
        </a:spcBef>
        <a:spcAft>
          <a:spcPct val="0"/>
        </a:spcAft>
        <a:defRPr sz="2800">
          <a:solidFill>
            <a:srgbClr val="0083A5"/>
          </a:solidFill>
          <a:latin typeface="Arial" pitchFamily="-107" charset="0"/>
          <a:ea typeface="ＭＳ Ｐゴシック" pitchFamily="-107" charset="-128"/>
          <a:cs typeface="ＭＳ Ｐゴシック" pitchFamily="-107" charset="-128"/>
        </a:defRPr>
      </a:lvl3pPr>
      <a:lvl4pPr algn="l" rtl="0" eaLnBrk="0" fontAlgn="base" hangingPunct="0">
        <a:spcBef>
          <a:spcPct val="0"/>
        </a:spcBef>
        <a:spcAft>
          <a:spcPct val="0"/>
        </a:spcAft>
        <a:defRPr sz="2800">
          <a:solidFill>
            <a:srgbClr val="0083A5"/>
          </a:solidFill>
          <a:latin typeface="Arial" pitchFamily="-107" charset="0"/>
          <a:ea typeface="ＭＳ Ｐゴシック" pitchFamily="-107" charset="-128"/>
          <a:cs typeface="ＭＳ Ｐゴシック" pitchFamily="-107" charset="-128"/>
        </a:defRPr>
      </a:lvl4pPr>
      <a:lvl5pPr algn="l" rtl="0" eaLnBrk="0" fontAlgn="base" hangingPunct="0">
        <a:spcBef>
          <a:spcPct val="0"/>
        </a:spcBef>
        <a:spcAft>
          <a:spcPct val="0"/>
        </a:spcAft>
        <a:defRPr sz="2800">
          <a:solidFill>
            <a:srgbClr val="0083A5"/>
          </a:solidFill>
          <a:latin typeface="Arial" pitchFamily="-107" charset="0"/>
          <a:ea typeface="ＭＳ Ｐゴシック" pitchFamily="-107" charset="-128"/>
          <a:cs typeface="ＭＳ Ｐゴシック" pitchFamily="-107" charset="-128"/>
        </a:defRPr>
      </a:lvl5pPr>
      <a:lvl6pPr marL="457200" algn="l" rtl="0" fontAlgn="base">
        <a:spcBef>
          <a:spcPct val="0"/>
        </a:spcBef>
        <a:spcAft>
          <a:spcPct val="0"/>
        </a:spcAft>
        <a:defRPr sz="2800">
          <a:solidFill>
            <a:srgbClr val="0083A5"/>
          </a:solidFill>
          <a:latin typeface="Arial" pitchFamily="-107" charset="0"/>
          <a:ea typeface="ＭＳ Ｐゴシック" pitchFamily="-107" charset="-128"/>
          <a:cs typeface="ＭＳ Ｐゴシック" pitchFamily="-107" charset="-128"/>
        </a:defRPr>
      </a:lvl6pPr>
      <a:lvl7pPr marL="914400" algn="l" rtl="0" fontAlgn="base">
        <a:spcBef>
          <a:spcPct val="0"/>
        </a:spcBef>
        <a:spcAft>
          <a:spcPct val="0"/>
        </a:spcAft>
        <a:defRPr sz="2800">
          <a:solidFill>
            <a:srgbClr val="0083A5"/>
          </a:solidFill>
          <a:latin typeface="Arial" pitchFamily="-107" charset="0"/>
          <a:ea typeface="ＭＳ Ｐゴシック" pitchFamily="-107" charset="-128"/>
          <a:cs typeface="ＭＳ Ｐゴシック" pitchFamily="-107" charset="-128"/>
        </a:defRPr>
      </a:lvl7pPr>
      <a:lvl8pPr marL="1371600" algn="l" rtl="0" fontAlgn="base">
        <a:spcBef>
          <a:spcPct val="0"/>
        </a:spcBef>
        <a:spcAft>
          <a:spcPct val="0"/>
        </a:spcAft>
        <a:defRPr sz="2800">
          <a:solidFill>
            <a:srgbClr val="0083A5"/>
          </a:solidFill>
          <a:latin typeface="Arial" pitchFamily="-107" charset="0"/>
          <a:ea typeface="ＭＳ Ｐゴシック" pitchFamily="-107" charset="-128"/>
          <a:cs typeface="ＭＳ Ｐゴシック" pitchFamily="-107" charset="-128"/>
        </a:defRPr>
      </a:lvl8pPr>
      <a:lvl9pPr marL="1828800" algn="l" rtl="0" fontAlgn="base">
        <a:spcBef>
          <a:spcPct val="0"/>
        </a:spcBef>
        <a:spcAft>
          <a:spcPct val="0"/>
        </a:spcAft>
        <a:defRPr sz="2800">
          <a:solidFill>
            <a:srgbClr val="0083A5"/>
          </a:solidFill>
          <a:latin typeface="Arial" pitchFamily="-107" charset="0"/>
          <a:ea typeface="ＭＳ Ｐゴシック" pitchFamily="-107" charset="-128"/>
          <a:cs typeface="ＭＳ Ｐゴシック" pitchFamily="-107" charset="-128"/>
        </a:defRPr>
      </a:lvl9pPr>
    </p:titleStyle>
    <p:bodyStyle>
      <a:lvl1pPr marL="342900" indent="-342900" algn="l" rtl="0" eaLnBrk="0" fontAlgn="base" hangingPunct="0">
        <a:spcBef>
          <a:spcPct val="20000"/>
        </a:spcBef>
        <a:spcAft>
          <a:spcPct val="0"/>
        </a:spcAft>
        <a:buClr>
          <a:srgbClr val="0083A5"/>
        </a:buClr>
        <a:buFont typeface="Wingdings" pitchFamily="2" charset="2"/>
        <a:buChar char="§"/>
        <a:defRPr sz="2400">
          <a:solidFill>
            <a:srgbClr val="4F4E44"/>
          </a:solidFill>
          <a:latin typeface="+mn-lt"/>
          <a:ea typeface="+mn-ea"/>
          <a:cs typeface="+mn-cs"/>
        </a:defRPr>
      </a:lvl1pPr>
      <a:lvl2pPr marL="742950" indent="-285750" algn="l" rtl="0" eaLnBrk="0" fontAlgn="base" hangingPunct="0">
        <a:spcBef>
          <a:spcPct val="20000"/>
        </a:spcBef>
        <a:spcAft>
          <a:spcPct val="0"/>
        </a:spcAft>
        <a:buClr>
          <a:srgbClr val="0083A5"/>
        </a:buClr>
        <a:buFont typeface="Wingdings" pitchFamily="2" charset="2"/>
        <a:buChar char="§"/>
        <a:defRPr sz="2000">
          <a:solidFill>
            <a:srgbClr val="4F4E44"/>
          </a:solidFill>
          <a:latin typeface="+mn-lt"/>
          <a:ea typeface="+mn-ea"/>
        </a:defRPr>
      </a:lvl2pPr>
      <a:lvl3pPr marL="1143000" indent="-228600" algn="l" rtl="0" eaLnBrk="0" fontAlgn="base" hangingPunct="0">
        <a:spcBef>
          <a:spcPct val="20000"/>
        </a:spcBef>
        <a:spcAft>
          <a:spcPct val="0"/>
        </a:spcAft>
        <a:buClr>
          <a:srgbClr val="0083A5"/>
        </a:buClr>
        <a:buFont typeface="Wingdings" pitchFamily="2" charset="2"/>
        <a:buChar char="§"/>
        <a:defRPr sz="2000">
          <a:solidFill>
            <a:srgbClr val="4F4E44"/>
          </a:solidFill>
          <a:latin typeface="+mn-lt"/>
          <a:ea typeface="+mn-ea"/>
        </a:defRPr>
      </a:lvl3pPr>
      <a:lvl4pPr marL="1600200" indent="-228600" algn="l" rtl="0" eaLnBrk="0" fontAlgn="base" hangingPunct="0">
        <a:spcBef>
          <a:spcPct val="20000"/>
        </a:spcBef>
        <a:spcAft>
          <a:spcPct val="0"/>
        </a:spcAft>
        <a:buClr>
          <a:srgbClr val="0083A5"/>
        </a:buClr>
        <a:buFont typeface="Wingdings" pitchFamily="2" charset="2"/>
        <a:buChar char="§"/>
        <a:defRPr sz="2000">
          <a:solidFill>
            <a:srgbClr val="4F4E44"/>
          </a:solidFill>
          <a:latin typeface="+mn-lt"/>
          <a:ea typeface="+mn-ea"/>
        </a:defRPr>
      </a:lvl4pPr>
      <a:lvl5pPr marL="2057400" indent="-228600" algn="l" rtl="0" eaLnBrk="0" fontAlgn="base" hangingPunct="0">
        <a:spcBef>
          <a:spcPct val="20000"/>
        </a:spcBef>
        <a:spcAft>
          <a:spcPct val="0"/>
        </a:spcAft>
        <a:buClr>
          <a:srgbClr val="0083A5"/>
        </a:buClr>
        <a:buFont typeface="Wingdings" pitchFamily="2" charset="2"/>
        <a:buChar char="§"/>
        <a:defRPr sz="2000">
          <a:solidFill>
            <a:srgbClr val="4F4E44"/>
          </a:solidFill>
          <a:latin typeface="+mn-lt"/>
          <a:ea typeface="+mn-ea"/>
        </a:defRPr>
      </a:lvl5pPr>
      <a:lvl6pPr marL="2514600" indent="-228600" algn="l" rtl="0" fontAlgn="base">
        <a:spcBef>
          <a:spcPct val="20000"/>
        </a:spcBef>
        <a:spcAft>
          <a:spcPct val="0"/>
        </a:spcAft>
        <a:buClr>
          <a:srgbClr val="0083A5"/>
        </a:buClr>
        <a:buFont typeface="Wingdings" pitchFamily="-107" charset="2"/>
        <a:buChar char="§"/>
        <a:defRPr>
          <a:solidFill>
            <a:srgbClr val="4F4E44"/>
          </a:solidFill>
          <a:latin typeface="+mn-lt"/>
          <a:ea typeface="+mn-ea"/>
        </a:defRPr>
      </a:lvl6pPr>
      <a:lvl7pPr marL="2971800" indent="-228600" algn="l" rtl="0" fontAlgn="base">
        <a:spcBef>
          <a:spcPct val="20000"/>
        </a:spcBef>
        <a:spcAft>
          <a:spcPct val="0"/>
        </a:spcAft>
        <a:buClr>
          <a:srgbClr val="0083A5"/>
        </a:buClr>
        <a:buFont typeface="Wingdings" pitchFamily="-107" charset="2"/>
        <a:buChar char="§"/>
        <a:defRPr>
          <a:solidFill>
            <a:srgbClr val="4F4E44"/>
          </a:solidFill>
          <a:latin typeface="+mn-lt"/>
          <a:ea typeface="+mn-ea"/>
        </a:defRPr>
      </a:lvl7pPr>
      <a:lvl8pPr marL="3429000" indent="-228600" algn="l" rtl="0" fontAlgn="base">
        <a:spcBef>
          <a:spcPct val="20000"/>
        </a:spcBef>
        <a:spcAft>
          <a:spcPct val="0"/>
        </a:spcAft>
        <a:buClr>
          <a:srgbClr val="0083A5"/>
        </a:buClr>
        <a:buFont typeface="Wingdings" pitchFamily="-107" charset="2"/>
        <a:buChar char="§"/>
        <a:defRPr>
          <a:solidFill>
            <a:srgbClr val="4F4E44"/>
          </a:solidFill>
          <a:latin typeface="+mn-lt"/>
          <a:ea typeface="+mn-ea"/>
        </a:defRPr>
      </a:lvl8pPr>
      <a:lvl9pPr marL="3886200" indent="-228600" algn="l" rtl="0" fontAlgn="base">
        <a:spcBef>
          <a:spcPct val="20000"/>
        </a:spcBef>
        <a:spcAft>
          <a:spcPct val="0"/>
        </a:spcAft>
        <a:buClr>
          <a:srgbClr val="0083A5"/>
        </a:buClr>
        <a:buFont typeface="Wingdings" pitchFamily="-107" charset="2"/>
        <a:buChar char="§"/>
        <a:defRPr>
          <a:solidFill>
            <a:srgbClr val="4F4E44"/>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mailto:jdible@fbtlaw.com"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endParaRPr lang="en-US" dirty="0"/>
          </a:p>
        </p:txBody>
      </p:sp>
      <p:sp>
        <p:nvSpPr>
          <p:cNvPr id="14339" name="Rectangle 3"/>
          <p:cNvSpPr>
            <a:spLocks noGrp="1" noChangeArrowheads="1"/>
          </p:cNvSpPr>
          <p:nvPr>
            <p:ph type="body" idx="1"/>
          </p:nvPr>
        </p:nvSpPr>
        <p:spPr/>
        <p:txBody>
          <a:bodyPr/>
          <a:lstStyle/>
          <a:p>
            <a:pPr eaLnBrk="1" hangingPunct="1"/>
            <a:endParaRPr lang="en-US" dirty="0"/>
          </a:p>
        </p:txBody>
      </p:sp>
      <p:sp>
        <p:nvSpPr>
          <p:cNvPr id="14340" name="Rectangle 4"/>
          <p:cNvSpPr>
            <a:spLocks noChangeArrowheads="1"/>
          </p:cNvSpPr>
          <p:nvPr/>
        </p:nvSpPr>
        <p:spPr bwMode="auto">
          <a:xfrm>
            <a:off x="0" y="0"/>
            <a:ext cx="9144000" cy="6858000"/>
          </a:xfrm>
          <a:prstGeom prst="rect">
            <a:avLst/>
          </a:prstGeom>
          <a:solidFill>
            <a:schemeClr val="bg1"/>
          </a:solidFill>
          <a:ln w="9525">
            <a:noFill/>
            <a:miter lim="800000"/>
            <a:headEnd/>
            <a:tailEnd/>
          </a:ln>
        </p:spPr>
        <p:txBody>
          <a:bodyPr wrap="none" anchor="ctr"/>
          <a:lstStyle/>
          <a:p>
            <a:pPr algn="ctr"/>
            <a:r>
              <a:rPr lang="en-US" dirty="0"/>
              <a:t>  </a:t>
            </a:r>
          </a:p>
        </p:txBody>
      </p:sp>
      <p:sp>
        <p:nvSpPr>
          <p:cNvPr id="14343" name="Text Box 13"/>
          <p:cNvSpPr txBox="1">
            <a:spLocks noChangeArrowheads="1"/>
          </p:cNvSpPr>
          <p:nvPr/>
        </p:nvSpPr>
        <p:spPr bwMode="auto">
          <a:xfrm>
            <a:off x="1295400" y="1247179"/>
            <a:ext cx="6705600" cy="882293"/>
          </a:xfrm>
          <a:prstGeom prst="rect">
            <a:avLst/>
          </a:prstGeom>
          <a:noFill/>
          <a:ln w="9525">
            <a:noFill/>
            <a:miter lim="800000"/>
            <a:headEnd/>
            <a:tailEnd/>
          </a:ln>
        </p:spPr>
        <p:txBody>
          <a:bodyPr wrap="square">
            <a:spAutoFit/>
          </a:bodyPr>
          <a:lstStyle/>
          <a:p>
            <a:pPr algn="ctr">
              <a:spcBef>
                <a:spcPts val="0"/>
              </a:spcBef>
              <a:spcAft>
                <a:spcPts val="400"/>
              </a:spcAft>
            </a:pPr>
            <a:r>
              <a:rPr lang="en-US" dirty="0"/>
              <a:t>2022 Indiana Estate &amp; Trust Legislation</a:t>
            </a:r>
          </a:p>
          <a:p>
            <a:pPr algn="ctr">
              <a:spcBef>
                <a:spcPts val="0"/>
              </a:spcBef>
              <a:spcAft>
                <a:spcPts val="400"/>
              </a:spcAft>
            </a:pPr>
            <a:r>
              <a:rPr lang="en-US" dirty="0"/>
              <a:t>(enacted during the 2022 Session)</a:t>
            </a:r>
          </a:p>
        </p:txBody>
      </p:sp>
      <p:sp>
        <p:nvSpPr>
          <p:cNvPr id="14344" name="Text Box 14"/>
          <p:cNvSpPr txBox="1">
            <a:spLocks noChangeArrowheads="1"/>
          </p:cNvSpPr>
          <p:nvPr/>
        </p:nvSpPr>
        <p:spPr bwMode="auto">
          <a:xfrm>
            <a:off x="2286000" y="3404947"/>
            <a:ext cx="4648200" cy="1272143"/>
          </a:xfrm>
          <a:prstGeom prst="rect">
            <a:avLst/>
          </a:prstGeom>
          <a:noFill/>
          <a:ln w="9525">
            <a:noFill/>
            <a:miter lim="800000"/>
            <a:headEnd/>
            <a:tailEnd/>
          </a:ln>
        </p:spPr>
        <p:txBody>
          <a:bodyPr wrap="square">
            <a:spAutoFit/>
          </a:bodyPr>
          <a:lstStyle/>
          <a:p>
            <a:pPr algn="ctr">
              <a:spcBef>
                <a:spcPts val="400"/>
              </a:spcBef>
              <a:spcAft>
                <a:spcPts val="400"/>
              </a:spcAft>
            </a:pPr>
            <a:r>
              <a:rPr lang="en-US" sz="1800" dirty="0"/>
              <a:t>Jeffrey S. Dible</a:t>
            </a:r>
          </a:p>
          <a:p>
            <a:pPr algn="ctr">
              <a:spcBef>
                <a:spcPts val="0"/>
              </a:spcBef>
              <a:spcAft>
                <a:spcPts val="400"/>
              </a:spcAft>
            </a:pPr>
            <a:r>
              <a:rPr lang="en-US" sz="1600" dirty="0"/>
              <a:t>April 21</a:t>
            </a:r>
            <a:r>
              <a:rPr lang="en-US" sz="1600"/>
              <a:t>, 2022</a:t>
            </a:r>
            <a:endParaRPr lang="en-US" sz="1600" dirty="0"/>
          </a:p>
          <a:p>
            <a:pPr algn="ctr">
              <a:spcBef>
                <a:spcPct val="50000"/>
              </a:spcBef>
            </a:pPr>
            <a:r>
              <a:rPr lang="en-US" sz="1600" dirty="0"/>
              <a:t>Estate Planning Council of Indianapolis</a:t>
            </a:r>
            <a:br>
              <a:rPr lang="en-US" sz="1600" dirty="0"/>
            </a:br>
            <a:endParaRPr lang="en-US" sz="1200" dirty="0"/>
          </a:p>
        </p:txBody>
      </p:sp>
      <p:sp>
        <p:nvSpPr>
          <p:cNvPr id="13" name="Round Same Side Corner Rectangle 12"/>
          <p:cNvSpPr/>
          <p:nvPr/>
        </p:nvSpPr>
        <p:spPr bwMode="auto">
          <a:xfrm>
            <a:off x="838200" y="-76200"/>
            <a:ext cx="7696200" cy="533400"/>
          </a:xfrm>
          <a:prstGeom prst="round2SameRect">
            <a:avLst/>
          </a:prstGeom>
          <a:solidFill>
            <a:srgbClr val="0189BB"/>
          </a:solidFill>
          <a:ln w="9525" cap="flat" cmpd="sng" algn="ctr">
            <a:noFill/>
            <a:prstDash val="solid"/>
            <a:round/>
            <a:headEnd type="none" w="med" len="med"/>
            <a:tailEnd type="none" w="med" len="med"/>
          </a:ln>
          <a:effectLst/>
          <a:scene3d>
            <a:camera prst="orthographicFront">
              <a:rot lat="10800000" lon="0" rev="0"/>
            </a:camera>
            <a:lightRig rig="threePt" dir="t"/>
          </a:scene3d>
        </p:spPr>
        <p:txBody>
          <a:bodyPr/>
          <a:lstStyle/>
          <a:p>
            <a:pPr>
              <a:defRPr/>
            </a:pPr>
            <a:endParaRPr lang="en-US" dirty="0">
              <a:latin typeface="Arial" pitchFamily="-107" charset="0"/>
              <a:ea typeface="ＭＳ Ｐゴシック" pitchFamily="-107" charset="-128"/>
            </a:endParaRPr>
          </a:p>
        </p:txBody>
      </p:sp>
      <p:pic>
        <p:nvPicPr>
          <p:cNvPr id="16" name="Picture 15" descr="FBT_attorneys_color_vector.jpg"/>
          <p:cNvPicPr>
            <a:picLocks noChangeAspect="1"/>
          </p:cNvPicPr>
          <p:nvPr/>
        </p:nvPicPr>
        <p:blipFill>
          <a:blip r:embed="rId3"/>
          <a:stretch>
            <a:fillRect/>
          </a:stretch>
        </p:blipFill>
        <p:spPr>
          <a:xfrm>
            <a:off x="5732601" y="5190255"/>
            <a:ext cx="2760963" cy="905745"/>
          </a:xfrm>
          <a:prstGeom prst="rect">
            <a:avLst/>
          </a:prstGeom>
        </p:spPr>
      </p:pic>
      <p:sp>
        <p:nvSpPr>
          <p:cNvPr id="2" name="Slide Number Placeholder 1">
            <a:extLst>
              <a:ext uri="{FF2B5EF4-FFF2-40B4-BE49-F238E27FC236}">
                <a16:creationId xmlns:a16="http://schemas.microsoft.com/office/drawing/2014/main" id="{7C244068-6C91-4702-8B99-479BDAA61AC8}"/>
              </a:ext>
            </a:extLst>
          </p:cNvPr>
          <p:cNvSpPr>
            <a:spLocks noGrp="1"/>
          </p:cNvSpPr>
          <p:nvPr>
            <p:ph type="sldNum" sz="quarter" idx="12"/>
          </p:nvPr>
        </p:nvSpPr>
        <p:spPr/>
        <p:txBody>
          <a:bodyPr/>
          <a:lstStyle/>
          <a:p>
            <a:fld id="{1FE1E428-7E9B-4D58-BAB9-D1E018987F56}"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685800"/>
            <a:ext cx="7010400" cy="914400"/>
          </a:xfrm>
        </p:spPr>
        <p:txBody>
          <a:bodyPr/>
          <a:lstStyle/>
          <a:p>
            <a:pPr algn="ctr" eaLnBrk="1" hangingPunct="1">
              <a:spcAft>
                <a:spcPts val="1200"/>
              </a:spcAft>
            </a:pPr>
            <a:r>
              <a:rPr lang="en-US" sz="2400" dirty="0">
                <a:solidFill>
                  <a:schemeClr val="tx1"/>
                </a:solidFill>
              </a:rPr>
              <a:t>House Enrolled Act 1208 (</a:t>
            </a:r>
            <a:r>
              <a:rPr lang="en-US" sz="2400" i="1" dirty="0">
                <a:solidFill>
                  <a:schemeClr val="tx1"/>
                </a:solidFill>
              </a:rPr>
              <a:t>“slayer rule” update</a:t>
            </a:r>
            <a:r>
              <a:rPr lang="en-US" sz="2400" dirty="0">
                <a:solidFill>
                  <a:schemeClr val="tx1"/>
                </a:solidFill>
              </a:rPr>
              <a:t>)</a:t>
            </a:r>
          </a:p>
        </p:txBody>
      </p:sp>
      <p:sp>
        <p:nvSpPr>
          <p:cNvPr id="16387" name="Rectangle 3"/>
          <p:cNvSpPr>
            <a:spLocks noGrp="1" noChangeArrowheads="1"/>
          </p:cNvSpPr>
          <p:nvPr>
            <p:ph type="body" idx="1"/>
          </p:nvPr>
        </p:nvSpPr>
        <p:spPr>
          <a:xfrm>
            <a:off x="1104900" y="1524000"/>
            <a:ext cx="6629400" cy="4495800"/>
          </a:xfrm>
        </p:spPr>
        <p:txBody>
          <a:bodyPr/>
          <a:lstStyle/>
          <a:p>
            <a:pPr eaLnBrk="1" hangingPunct="1">
              <a:spcBef>
                <a:spcPts val="600"/>
              </a:spcBef>
              <a:buClr>
                <a:schemeClr val="tx1"/>
              </a:buClr>
              <a:buFont typeface="Courier New" panose="02070309020205020404" pitchFamily="49" charset="0"/>
              <a:buChar char="o"/>
            </a:pPr>
            <a:r>
              <a:rPr lang="en-US" sz="2000" dirty="0">
                <a:solidFill>
                  <a:schemeClr val="tx1"/>
                </a:solidFill>
              </a:rPr>
              <a:t>Under revised §29-1-2-12.1. the “slayer rule” still imposes a constructive trust (equitable remedy) upon the property that the culpable person inherits or receives as a result of the unlawful death of the decedent</a:t>
            </a:r>
          </a:p>
          <a:p>
            <a:pPr lvl="1" eaLnBrk="1" hangingPunct="1">
              <a:spcBef>
                <a:spcPts val="600"/>
              </a:spcBef>
              <a:buClr>
                <a:schemeClr val="tx1"/>
              </a:buClr>
            </a:pPr>
            <a:r>
              <a:rPr lang="en-US" dirty="0">
                <a:solidFill>
                  <a:schemeClr val="tx1"/>
                </a:solidFill>
              </a:rPr>
              <a:t>The slayer rule does not cause a forfeiture of the culpable person’s inherited property interest</a:t>
            </a:r>
          </a:p>
          <a:p>
            <a:pPr lvl="1" eaLnBrk="1" hangingPunct="1">
              <a:spcBef>
                <a:spcPts val="600"/>
              </a:spcBef>
              <a:buClr>
                <a:schemeClr val="tx1"/>
              </a:buClr>
            </a:pPr>
            <a:r>
              <a:rPr lang="en-US" dirty="0">
                <a:solidFill>
                  <a:schemeClr val="tx1"/>
                </a:solidFill>
              </a:rPr>
              <a:t>The culpable person holds the inherited property as constructive trustee for the innocent persons (other trust or estate beneficiaries, other designated beneficiaries, etc.) who would be legally entitled to receive the property if the culpable person had died immediately before the decedent or victim (subsection (f))</a:t>
            </a:r>
          </a:p>
          <a:p>
            <a:pPr lvl="1" eaLnBrk="1" hangingPunct="1">
              <a:spcBef>
                <a:spcPts val="600"/>
              </a:spcBef>
              <a:buClr>
                <a:schemeClr val="tx1"/>
              </a:buClr>
            </a:pPr>
            <a:endParaRPr lang="en-US" dirty="0">
              <a:solidFill>
                <a:schemeClr val="tx1"/>
              </a:solidFill>
            </a:endParaRP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10</a:t>
            </a:fld>
            <a:endParaRPr lang="en-US" dirty="0"/>
          </a:p>
        </p:txBody>
      </p:sp>
    </p:spTree>
    <p:extLst>
      <p:ext uri="{BB962C8B-B14F-4D97-AF65-F5344CB8AC3E}">
        <p14:creationId xmlns:p14="http://schemas.microsoft.com/office/powerpoint/2010/main" val="3404234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685800"/>
            <a:ext cx="7010400" cy="914400"/>
          </a:xfrm>
        </p:spPr>
        <p:txBody>
          <a:bodyPr/>
          <a:lstStyle/>
          <a:p>
            <a:pPr algn="ctr" eaLnBrk="1" hangingPunct="1">
              <a:spcAft>
                <a:spcPts val="1200"/>
              </a:spcAft>
            </a:pPr>
            <a:r>
              <a:rPr lang="en-US" sz="2400" dirty="0">
                <a:solidFill>
                  <a:schemeClr val="tx1"/>
                </a:solidFill>
              </a:rPr>
              <a:t>House Enrolled Act 1208 (</a:t>
            </a:r>
            <a:r>
              <a:rPr lang="en-US" sz="2400" i="1" dirty="0">
                <a:solidFill>
                  <a:schemeClr val="tx1"/>
                </a:solidFill>
              </a:rPr>
              <a:t>“slayer rule” update</a:t>
            </a:r>
            <a:r>
              <a:rPr lang="en-US" sz="2400" dirty="0">
                <a:solidFill>
                  <a:schemeClr val="tx1"/>
                </a:solidFill>
              </a:rPr>
              <a:t>)</a:t>
            </a:r>
          </a:p>
        </p:txBody>
      </p:sp>
      <p:sp>
        <p:nvSpPr>
          <p:cNvPr id="16387" name="Rectangle 3"/>
          <p:cNvSpPr>
            <a:spLocks noGrp="1" noChangeArrowheads="1"/>
          </p:cNvSpPr>
          <p:nvPr>
            <p:ph type="body" idx="1"/>
          </p:nvPr>
        </p:nvSpPr>
        <p:spPr>
          <a:xfrm>
            <a:off x="1104900" y="1524000"/>
            <a:ext cx="6629400" cy="4495800"/>
          </a:xfrm>
        </p:spPr>
        <p:txBody>
          <a:bodyPr/>
          <a:lstStyle/>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The slayer rule applies upon the culpable person’s receipt of the property and imposes a constructive trust on the property in the culpable person’s hands</a:t>
            </a:r>
          </a:p>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The “constructive trust” remedy means that the innocent next of kin or other beneficiaries of the deceased victim may need to engage in further litigation against the culpable person to enforce the constructive trust</a:t>
            </a:r>
          </a:p>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Under I.C. §29-1-2-12.1 as amended, the slayer rule does not change the status of the culpable person as an estate or trust beneficiary, designated beneficiary, or surviving joint tenant who is entitled “on paper” to inherit the asset</a:t>
            </a:r>
          </a:p>
          <a:p>
            <a:pPr lvl="1" eaLnBrk="1" hangingPunct="1">
              <a:spcBef>
                <a:spcPts val="600"/>
              </a:spcBef>
              <a:buClr>
                <a:schemeClr val="tx1"/>
              </a:buClr>
            </a:pPr>
            <a:endParaRPr lang="en-US" dirty="0">
              <a:solidFill>
                <a:schemeClr val="tx1"/>
              </a:solidFill>
            </a:endParaRP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11</a:t>
            </a:fld>
            <a:endParaRPr lang="en-US" dirty="0"/>
          </a:p>
        </p:txBody>
      </p:sp>
    </p:spTree>
    <p:extLst>
      <p:ext uri="{BB962C8B-B14F-4D97-AF65-F5344CB8AC3E}">
        <p14:creationId xmlns:p14="http://schemas.microsoft.com/office/powerpoint/2010/main" val="612637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685800"/>
            <a:ext cx="7010400" cy="914400"/>
          </a:xfrm>
        </p:spPr>
        <p:txBody>
          <a:bodyPr/>
          <a:lstStyle/>
          <a:p>
            <a:pPr algn="ctr" eaLnBrk="1" hangingPunct="1">
              <a:spcAft>
                <a:spcPts val="1200"/>
              </a:spcAft>
            </a:pPr>
            <a:r>
              <a:rPr lang="en-US" sz="2400" dirty="0">
                <a:solidFill>
                  <a:schemeClr val="tx1"/>
                </a:solidFill>
              </a:rPr>
              <a:t>House Enrolled Act 1208 (</a:t>
            </a:r>
            <a:r>
              <a:rPr lang="en-US" sz="2400" i="1" dirty="0">
                <a:solidFill>
                  <a:schemeClr val="tx1"/>
                </a:solidFill>
              </a:rPr>
              <a:t>“slayer rule” update</a:t>
            </a:r>
            <a:r>
              <a:rPr lang="en-US" sz="2400" dirty="0">
                <a:solidFill>
                  <a:schemeClr val="tx1"/>
                </a:solidFill>
              </a:rPr>
              <a:t>)</a:t>
            </a:r>
          </a:p>
        </p:txBody>
      </p:sp>
      <p:sp>
        <p:nvSpPr>
          <p:cNvPr id="16387" name="Rectangle 3"/>
          <p:cNvSpPr>
            <a:spLocks noGrp="1" noChangeArrowheads="1"/>
          </p:cNvSpPr>
          <p:nvPr>
            <p:ph type="body" idx="1"/>
          </p:nvPr>
        </p:nvSpPr>
        <p:spPr>
          <a:xfrm>
            <a:off x="1104900" y="1524000"/>
            <a:ext cx="6629400" cy="4343400"/>
          </a:xfrm>
        </p:spPr>
        <p:txBody>
          <a:bodyPr/>
          <a:lstStyle/>
          <a:p>
            <a:pPr eaLnBrk="1" hangingPunct="1">
              <a:spcBef>
                <a:spcPts val="600"/>
              </a:spcBef>
              <a:buClr>
                <a:schemeClr val="tx1"/>
              </a:buClr>
              <a:buFont typeface="Courier New" panose="02070309020205020404" pitchFamily="49" charset="0"/>
              <a:buChar char="o"/>
            </a:pPr>
            <a:r>
              <a:rPr lang="en-US" sz="2000" dirty="0">
                <a:solidFill>
                  <a:schemeClr val="tx1"/>
                </a:solidFill>
              </a:rPr>
              <a:t>Subdivision (c)(6) [“property passing under a contractual agreement upon the decedent’s [victim’s death”] could apply to proceeds from an IRA, pension or other retirement account</a:t>
            </a:r>
          </a:p>
          <a:p>
            <a:pPr lvl="1" eaLnBrk="1" hangingPunct="1">
              <a:spcBef>
                <a:spcPts val="600"/>
              </a:spcBef>
              <a:buClr>
                <a:schemeClr val="tx1"/>
              </a:buClr>
            </a:pPr>
            <a:r>
              <a:rPr lang="en-US" dirty="0">
                <a:solidFill>
                  <a:schemeClr val="tx1"/>
                </a:solidFill>
              </a:rPr>
              <a:t>But the slayer rule can’t prevent the custodian or plan administrator from paying the proceeds to the culpable person as a designated beneficiary</a:t>
            </a:r>
          </a:p>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A special rule in subsection 12.1(d) applies to life insurance proceeds and codifies existing case law</a:t>
            </a:r>
          </a:p>
          <a:p>
            <a:pPr lvl="1" eaLnBrk="1" hangingPunct="1">
              <a:spcBef>
                <a:spcPts val="600"/>
              </a:spcBef>
              <a:buClr>
                <a:schemeClr val="tx1"/>
              </a:buClr>
            </a:pPr>
            <a:r>
              <a:rPr lang="en-US" dirty="0">
                <a:solidFill>
                  <a:schemeClr val="tx1"/>
                </a:solidFill>
              </a:rPr>
              <a:t>If the life policy insured the victim </a:t>
            </a:r>
            <a:r>
              <a:rPr lang="en-US" i="1" u="sng" dirty="0">
                <a:solidFill>
                  <a:schemeClr val="tx1"/>
                </a:solidFill>
              </a:rPr>
              <a:t>OR</a:t>
            </a:r>
            <a:r>
              <a:rPr lang="en-US" dirty="0">
                <a:solidFill>
                  <a:schemeClr val="tx1"/>
                </a:solidFill>
              </a:rPr>
              <a:t> if the life policy insured the killer (murder followed by suicide), the insurance company can pay out the proceeds as if the killer predeceased the victim</a:t>
            </a:r>
          </a:p>
          <a:p>
            <a:pPr lvl="1" eaLnBrk="1" hangingPunct="1">
              <a:spcBef>
                <a:spcPts val="600"/>
              </a:spcBef>
              <a:buClr>
                <a:schemeClr val="tx1"/>
              </a:buClr>
            </a:pPr>
            <a:endParaRPr lang="en-US" dirty="0">
              <a:solidFill>
                <a:schemeClr val="tx1"/>
              </a:solidFill>
            </a:endParaRPr>
          </a:p>
          <a:p>
            <a:pPr lvl="1" eaLnBrk="1" hangingPunct="1">
              <a:spcBef>
                <a:spcPts val="600"/>
              </a:spcBef>
              <a:buClr>
                <a:schemeClr val="tx1"/>
              </a:buClr>
            </a:pPr>
            <a:endParaRPr lang="en-US" dirty="0">
              <a:solidFill>
                <a:schemeClr val="tx1"/>
              </a:solidFill>
            </a:endParaRP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12</a:t>
            </a:fld>
            <a:endParaRPr lang="en-US" dirty="0"/>
          </a:p>
        </p:txBody>
      </p:sp>
    </p:spTree>
    <p:extLst>
      <p:ext uri="{BB962C8B-B14F-4D97-AF65-F5344CB8AC3E}">
        <p14:creationId xmlns:p14="http://schemas.microsoft.com/office/powerpoint/2010/main" val="1339776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685800"/>
            <a:ext cx="7010400" cy="914400"/>
          </a:xfrm>
        </p:spPr>
        <p:txBody>
          <a:bodyPr/>
          <a:lstStyle/>
          <a:p>
            <a:pPr algn="ctr" eaLnBrk="1" hangingPunct="1">
              <a:spcAft>
                <a:spcPts val="1200"/>
              </a:spcAft>
            </a:pPr>
            <a:r>
              <a:rPr lang="en-US" sz="2400" dirty="0">
                <a:solidFill>
                  <a:schemeClr val="tx1"/>
                </a:solidFill>
              </a:rPr>
              <a:t>House Enrolled Act 1208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04900" y="1524000"/>
            <a:ext cx="6629400" cy="4343400"/>
          </a:xfrm>
        </p:spPr>
        <p:txBody>
          <a:bodyPr/>
          <a:lstStyle/>
          <a:p>
            <a:pPr eaLnBrk="1" hangingPunct="1">
              <a:spcBef>
                <a:spcPts val="600"/>
              </a:spcBef>
              <a:buClr>
                <a:schemeClr val="tx1"/>
              </a:buClr>
              <a:buFont typeface="Courier New" panose="02070309020205020404" pitchFamily="49" charset="0"/>
              <a:buChar char="o"/>
            </a:pPr>
            <a:r>
              <a:rPr lang="en-US" sz="2000" dirty="0">
                <a:solidFill>
                  <a:schemeClr val="tx1"/>
                </a:solidFill>
              </a:rPr>
              <a:t>Makes narrow technical (wording) corrections to the health care Advance Directive statute (SEA 204 of 2021) and the electronic will and POA statutes</a:t>
            </a:r>
          </a:p>
          <a:p>
            <a:pPr lvl="1" eaLnBrk="1" hangingPunct="1">
              <a:spcBef>
                <a:spcPts val="600"/>
              </a:spcBef>
              <a:buClr>
                <a:schemeClr val="tx1"/>
              </a:buClr>
            </a:pPr>
            <a:r>
              <a:rPr lang="en-US" dirty="0">
                <a:solidFill>
                  <a:schemeClr val="tx1"/>
                </a:solidFill>
              </a:rPr>
              <a:t>In the definition of “present” / “presence” (I.C. §16-36-7-19), replaces one erroneous instance of “testator” with “declarant” (for advance directives)</a:t>
            </a:r>
          </a:p>
          <a:p>
            <a:pPr lvl="1" eaLnBrk="1" hangingPunct="1">
              <a:spcBef>
                <a:spcPts val="600"/>
              </a:spcBef>
              <a:buClr>
                <a:schemeClr val="tx1"/>
              </a:buClr>
            </a:pPr>
            <a:r>
              <a:rPr lang="en-US" dirty="0">
                <a:solidFill>
                  <a:schemeClr val="tx1"/>
                </a:solidFill>
              </a:rPr>
              <a:t>In I.C. §29-1-21-16, update a cross-reference to refer to Rules on Access to Court Records</a:t>
            </a:r>
          </a:p>
          <a:p>
            <a:pPr lvl="1" eaLnBrk="1" hangingPunct="1">
              <a:spcBef>
                <a:spcPts val="600"/>
              </a:spcBef>
              <a:buClr>
                <a:schemeClr val="tx1"/>
              </a:buClr>
            </a:pPr>
            <a:r>
              <a:rPr lang="en-US" dirty="0">
                <a:solidFill>
                  <a:schemeClr val="tx1"/>
                </a:solidFill>
              </a:rPr>
              <a:t>In §29-1-22-1, update definition of “electronic POA” to refer to use of 2 attesting witnesses instead of notarization</a:t>
            </a:r>
          </a:p>
          <a:p>
            <a:pPr lvl="1" eaLnBrk="1" hangingPunct="1">
              <a:spcBef>
                <a:spcPts val="600"/>
              </a:spcBef>
              <a:buClr>
                <a:schemeClr val="tx1"/>
              </a:buClr>
            </a:pPr>
            <a:r>
              <a:rPr lang="en-US" dirty="0">
                <a:solidFill>
                  <a:schemeClr val="tx1"/>
                </a:solidFill>
              </a:rPr>
              <a:t>In §30-5-4-1.9, replace “probate of a POA” with “validity and enforceability of a POA”</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13</a:t>
            </a:fld>
            <a:endParaRPr lang="en-US" dirty="0"/>
          </a:p>
        </p:txBody>
      </p:sp>
    </p:spTree>
    <p:extLst>
      <p:ext uri="{BB962C8B-B14F-4D97-AF65-F5344CB8AC3E}">
        <p14:creationId xmlns:p14="http://schemas.microsoft.com/office/powerpoint/2010/main" val="1594111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838200" y="476250"/>
            <a:ext cx="7010400" cy="914400"/>
          </a:xfrm>
        </p:spPr>
        <p:txBody>
          <a:bodyPr/>
          <a:lstStyle/>
          <a:p>
            <a:pPr algn="ctr" eaLnBrk="1" hangingPunct="1">
              <a:spcAft>
                <a:spcPts val="1200"/>
              </a:spcAft>
            </a:pPr>
            <a:r>
              <a:rPr lang="en-US" sz="2400" dirty="0">
                <a:solidFill>
                  <a:schemeClr val="tx1"/>
                </a:solidFill>
              </a:rPr>
              <a:t>Senate Enrolled Act 66 (P.L. 150-2022)</a:t>
            </a:r>
          </a:p>
        </p:txBody>
      </p:sp>
      <p:sp>
        <p:nvSpPr>
          <p:cNvPr id="16387" name="Rectangle 3"/>
          <p:cNvSpPr>
            <a:spLocks noGrp="1" noChangeArrowheads="1"/>
          </p:cNvSpPr>
          <p:nvPr>
            <p:ph type="body" idx="1"/>
          </p:nvPr>
        </p:nvSpPr>
        <p:spPr>
          <a:xfrm>
            <a:off x="1219200" y="1390650"/>
            <a:ext cx="6629400" cy="4343400"/>
          </a:xfrm>
        </p:spPr>
        <p:txBody>
          <a:bodyPr/>
          <a:lstStyle/>
          <a:p>
            <a:pPr eaLnBrk="1" hangingPunct="1">
              <a:spcBef>
                <a:spcPts val="600"/>
              </a:spcBef>
              <a:buClr>
                <a:schemeClr val="tx1"/>
              </a:buClr>
              <a:buFont typeface="Courier New" panose="02070309020205020404" pitchFamily="49" charset="0"/>
              <a:buChar char="o"/>
            </a:pPr>
            <a:r>
              <a:rPr lang="en-US" sz="2000" dirty="0">
                <a:solidFill>
                  <a:schemeClr val="tx1"/>
                </a:solidFill>
              </a:rPr>
              <a:t>The bill and the subject were proposed by Sen. Mike Young and appeared to be a “solution in search of a problem”</a:t>
            </a:r>
          </a:p>
          <a:p>
            <a:pPr eaLnBrk="1" hangingPunct="1">
              <a:spcBef>
                <a:spcPts val="600"/>
              </a:spcBef>
              <a:buClr>
                <a:schemeClr val="tx1"/>
              </a:buClr>
              <a:buFont typeface="Courier New" panose="02070309020205020404" pitchFamily="49" charset="0"/>
              <a:buChar char="o"/>
            </a:pPr>
            <a:r>
              <a:rPr lang="en-US" sz="2000" b="1" i="1" dirty="0">
                <a:solidFill>
                  <a:schemeClr val="tx1"/>
                </a:solidFill>
              </a:rPr>
              <a:t>The problem</a:t>
            </a:r>
            <a:r>
              <a:rPr lang="en-US" sz="2000" dirty="0">
                <a:solidFill>
                  <a:schemeClr val="tx1"/>
                </a:solidFill>
              </a:rPr>
              <a:t>:  A solvent, supervised estate is closed but for some reason, a known asset(s) identified in the inventory and final accounting </a:t>
            </a:r>
            <a:r>
              <a:rPr lang="en-US" sz="2000" i="1" dirty="0">
                <a:solidFill>
                  <a:schemeClr val="tx1"/>
                </a:solidFill>
              </a:rPr>
              <a:t>remain undistributed after the personal representative is discharged</a:t>
            </a:r>
            <a:endParaRPr lang="en-US" sz="2000" dirty="0">
              <a:solidFill>
                <a:schemeClr val="tx1"/>
              </a:solidFill>
            </a:endParaRPr>
          </a:p>
          <a:p>
            <a:pPr lvl="1" eaLnBrk="1" hangingPunct="1">
              <a:spcBef>
                <a:spcPts val="600"/>
              </a:spcBef>
              <a:buClr>
                <a:schemeClr val="tx1"/>
              </a:buClr>
            </a:pPr>
            <a:r>
              <a:rPr lang="en-US" dirty="0">
                <a:solidFill>
                  <a:schemeClr val="tx1"/>
                </a:solidFill>
              </a:rPr>
              <a:t>This should not happen frequently, because the P R gets discharged under I.C. §29-1-17-13 </a:t>
            </a:r>
            <a:r>
              <a:rPr lang="en-US" b="1" i="1" dirty="0">
                <a:solidFill>
                  <a:schemeClr val="tx1"/>
                </a:solidFill>
              </a:rPr>
              <a:t>only after</a:t>
            </a:r>
            <a:r>
              <a:rPr lang="en-US" dirty="0">
                <a:solidFill>
                  <a:schemeClr val="tx1"/>
                </a:solidFill>
              </a:rPr>
              <a:t> the P R has (a) received a decree of final distribution under I.C. §29-1-17-2 </a:t>
            </a:r>
            <a:r>
              <a:rPr lang="en-US" i="1" dirty="0">
                <a:solidFill>
                  <a:schemeClr val="tx1"/>
                </a:solidFill>
              </a:rPr>
              <a:t>AND </a:t>
            </a:r>
            <a:r>
              <a:rPr lang="en-US" dirty="0">
                <a:solidFill>
                  <a:schemeClr val="tx1"/>
                </a:solidFill>
              </a:rPr>
              <a:t>(b) filed a supplemental report of distribution with receipts showing that distributions were made as ordered</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14</a:t>
            </a:fld>
            <a:endParaRPr lang="en-US" dirty="0"/>
          </a:p>
        </p:txBody>
      </p:sp>
    </p:spTree>
    <p:extLst>
      <p:ext uri="{BB962C8B-B14F-4D97-AF65-F5344CB8AC3E}">
        <p14:creationId xmlns:p14="http://schemas.microsoft.com/office/powerpoint/2010/main" val="4061811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838200" y="476250"/>
            <a:ext cx="7010400" cy="914400"/>
          </a:xfrm>
        </p:spPr>
        <p:txBody>
          <a:bodyPr/>
          <a:lstStyle/>
          <a:p>
            <a:pPr algn="ctr" eaLnBrk="1" hangingPunct="1">
              <a:spcAft>
                <a:spcPts val="1200"/>
              </a:spcAft>
            </a:pPr>
            <a:r>
              <a:rPr lang="en-US" sz="2400" dirty="0">
                <a:solidFill>
                  <a:schemeClr val="tx1"/>
                </a:solidFill>
              </a:rPr>
              <a:t>Senate Enrolled Act 66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219200" y="1390650"/>
            <a:ext cx="6629400" cy="4343400"/>
          </a:xfrm>
        </p:spPr>
        <p:txBody>
          <a:bodyPr/>
          <a:lstStyle/>
          <a:p>
            <a:pPr eaLnBrk="1" hangingPunct="1">
              <a:spcBef>
                <a:spcPts val="600"/>
              </a:spcBef>
              <a:buClr>
                <a:schemeClr val="tx1"/>
              </a:buClr>
              <a:buFont typeface="Courier New" panose="02070309020205020404" pitchFamily="49" charset="0"/>
              <a:buChar char="o"/>
            </a:pPr>
            <a:r>
              <a:rPr lang="en-US" sz="2000" b="1" i="1" dirty="0">
                <a:solidFill>
                  <a:schemeClr val="tx1"/>
                </a:solidFill>
              </a:rPr>
              <a:t>The solution</a:t>
            </a:r>
            <a:r>
              <a:rPr lang="en-US" sz="2000" dirty="0">
                <a:solidFill>
                  <a:schemeClr val="tx1"/>
                </a:solidFill>
              </a:rPr>
              <a:t>:  New section 29-1-17-13.5 applies only to closed supervised estates and creates a 90-day period after the entry of the order of discharge under§29-1-17-13 </a:t>
            </a:r>
          </a:p>
          <a:p>
            <a:pPr lvl="1" eaLnBrk="1" hangingPunct="1">
              <a:spcBef>
                <a:spcPts val="600"/>
              </a:spcBef>
              <a:buClr>
                <a:schemeClr val="tx1"/>
              </a:buClr>
            </a:pPr>
            <a:r>
              <a:rPr lang="en-US" dirty="0">
                <a:solidFill>
                  <a:schemeClr val="tx1"/>
                </a:solidFill>
              </a:rPr>
              <a:t>If an asset identified in the inventory or the final accounting remains undistributed, the P R (despite the discharge) can act during the 90-day period to make the distribution (subsection (e)(1))</a:t>
            </a:r>
          </a:p>
          <a:p>
            <a:pPr lvl="1" eaLnBrk="1" hangingPunct="1">
              <a:spcBef>
                <a:spcPts val="600"/>
              </a:spcBef>
              <a:buClr>
                <a:schemeClr val="tx1"/>
              </a:buClr>
            </a:pPr>
            <a:r>
              <a:rPr lang="en-US" dirty="0">
                <a:solidFill>
                  <a:schemeClr val="tx1"/>
                </a:solidFill>
              </a:rPr>
              <a:t>If the discharged P R is not available to act or refuses to act, a beneficiary entitled to the distribution can petition the court within the 90-day period for an order compelling the P R to make the distribution (subsection (e)(2))</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15</a:t>
            </a:fld>
            <a:endParaRPr lang="en-US" dirty="0"/>
          </a:p>
        </p:txBody>
      </p:sp>
    </p:spTree>
    <p:extLst>
      <p:ext uri="{BB962C8B-B14F-4D97-AF65-F5344CB8AC3E}">
        <p14:creationId xmlns:p14="http://schemas.microsoft.com/office/powerpoint/2010/main" val="4288066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838200" y="476250"/>
            <a:ext cx="7010400" cy="914400"/>
          </a:xfrm>
        </p:spPr>
        <p:txBody>
          <a:bodyPr/>
          <a:lstStyle/>
          <a:p>
            <a:pPr algn="ctr" eaLnBrk="1" hangingPunct="1">
              <a:spcAft>
                <a:spcPts val="1200"/>
              </a:spcAft>
            </a:pPr>
            <a:r>
              <a:rPr lang="en-US" sz="2400" dirty="0">
                <a:solidFill>
                  <a:schemeClr val="tx1"/>
                </a:solidFill>
              </a:rPr>
              <a:t>Senate Enrolled Act 66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219200" y="1390650"/>
            <a:ext cx="6629400" cy="4343400"/>
          </a:xfrm>
        </p:spPr>
        <p:txBody>
          <a:bodyPr/>
          <a:lstStyle/>
          <a:p>
            <a:pPr eaLnBrk="1" hangingPunct="1">
              <a:spcBef>
                <a:spcPts val="600"/>
              </a:spcBef>
              <a:buClr>
                <a:schemeClr val="tx1"/>
              </a:buClr>
              <a:buFont typeface="Courier New" panose="02070309020205020404" pitchFamily="49" charset="0"/>
              <a:buChar char="o"/>
            </a:pPr>
            <a:r>
              <a:rPr lang="en-US" sz="2000" dirty="0">
                <a:solidFill>
                  <a:schemeClr val="tx1"/>
                </a:solidFill>
              </a:rPr>
              <a:t>If the decree of final distribution (under §29-1-17-2) identifies the undistributed asset and its recipient(s) specifically enough:</a:t>
            </a:r>
          </a:p>
          <a:p>
            <a:pPr lvl="1" eaLnBrk="1" hangingPunct="1">
              <a:spcBef>
                <a:spcPts val="600"/>
              </a:spcBef>
              <a:buClr>
                <a:schemeClr val="tx1"/>
              </a:buClr>
            </a:pPr>
            <a:r>
              <a:rPr lang="en-US" dirty="0">
                <a:solidFill>
                  <a:schemeClr val="tx1"/>
                </a:solidFill>
              </a:rPr>
              <a:t>Subsections (b) and (c) of new§29-1-17-13.5 allow a distributee who is entitled to the asset to file an affidavit with the court (for personal property) or to record an affidavit with the recorder (for real property)</a:t>
            </a:r>
          </a:p>
          <a:p>
            <a:pPr lvl="1" eaLnBrk="1" hangingPunct="1">
              <a:spcBef>
                <a:spcPts val="600"/>
              </a:spcBef>
              <a:buClr>
                <a:schemeClr val="tx1"/>
              </a:buClr>
            </a:pPr>
            <a:r>
              <a:rPr lang="en-US" dirty="0">
                <a:solidFill>
                  <a:schemeClr val="tx1"/>
                </a:solidFill>
              </a:rPr>
              <a:t>For real property that remained undistributed, recording the affidavit and a copy of the distribution decree is mandatory (subsection (d))</a:t>
            </a:r>
          </a:p>
          <a:p>
            <a:pPr lvl="1" eaLnBrk="1" hangingPunct="1">
              <a:spcBef>
                <a:spcPts val="600"/>
              </a:spcBef>
              <a:buClr>
                <a:schemeClr val="tx1"/>
              </a:buClr>
            </a:pPr>
            <a:r>
              <a:rPr lang="en-US" dirty="0">
                <a:solidFill>
                  <a:schemeClr val="tx1"/>
                </a:solidFill>
              </a:rPr>
              <a:t>This “works” because the distribution decree itself is a “title transaction” document (§32-20-2-7(4))</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16</a:t>
            </a:fld>
            <a:endParaRPr lang="en-US" dirty="0"/>
          </a:p>
        </p:txBody>
      </p:sp>
    </p:spTree>
    <p:extLst>
      <p:ext uri="{BB962C8B-B14F-4D97-AF65-F5344CB8AC3E}">
        <p14:creationId xmlns:p14="http://schemas.microsoft.com/office/powerpoint/2010/main" val="1814778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838200" y="476250"/>
            <a:ext cx="7010400" cy="914400"/>
          </a:xfrm>
        </p:spPr>
        <p:txBody>
          <a:bodyPr/>
          <a:lstStyle/>
          <a:p>
            <a:pPr algn="ctr" eaLnBrk="1" hangingPunct="1">
              <a:spcAft>
                <a:spcPts val="1200"/>
              </a:spcAft>
            </a:pPr>
            <a:r>
              <a:rPr lang="en-US" sz="2400" dirty="0">
                <a:solidFill>
                  <a:schemeClr val="tx1"/>
                </a:solidFill>
              </a:rPr>
              <a:t>Senate Enrolled Act 66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219200" y="1390650"/>
            <a:ext cx="6629400" cy="4343400"/>
          </a:xfrm>
        </p:spPr>
        <p:txBody>
          <a:bodyPr/>
          <a:lstStyle/>
          <a:p>
            <a:pPr eaLnBrk="1" hangingPunct="1">
              <a:spcBef>
                <a:spcPts val="600"/>
              </a:spcBef>
              <a:buClr>
                <a:schemeClr val="tx1"/>
              </a:buClr>
              <a:buFont typeface="Courier New" panose="02070309020205020404" pitchFamily="49" charset="0"/>
              <a:buChar char="o"/>
            </a:pPr>
            <a:r>
              <a:rPr lang="en-US" sz="2000" dirty="0">
                <a:solidFill>
                  <a:schemeClr val="tx1"/>
                </a:solidFill>
              </a:rPr>
              <a:t>If the undistributed asset is an interest in real property, the P R can simply record a deed (naming the correct distributee as the grantee) within the 90-day period (subsections (b)(2) and (e)(1) of §29-1-17-13.5)</a:t>
            </a:r>
          </a:p>
          <a:p>
            <a:pPr eaLnBrk="1" hangingPunct="1">
              <a:spcBef>
                <a:spcPts val="600"/>
              </a:spcBef>
              <a:buClr>
                <a:schemeClr val="tx1"/>
              </a:buClr>
              <a:buFont typeface="Courier New" panose="02070309020205020404" pitchFamily="49" charset="0"/>
              <a:buChar char="o"/>
            </a:pPr>
            <a:r>
              <a:rPr lang="en-US" sz="2000" dirty="0">
                <a:solidFill>
                  <a:schemeClr val="tx1"/>
                </a:solidFill>
              </a:rPr>
              <a:t>The P R who acts within 90 days after discharge does not need to obtain any court order before making the distribution</a:t>
            </a:r>
          </a:p>
          <a:p>
            <a:pPr eaLnBrk="1" hangingPunct="1">
              <a:spcBef>
                <a:spcPts val="600"/>
              </a:spcBef>
              <a:buClr>
                <a:schemeClr val="tx1"/>
              </a:buClr>
              <a:buFont typeface="Courier New" panose="02070309020205020404" pitchFamily="49" charset="0"/>
              <a:buChar char="o"/>
            </a:pPr>
            <a:r>
              <a:rPr lang="en-US" sz="2000" dirty="0">
                <a:solidFill>
                  <a:schemeClr val="tx1"/>
                </a:solidFill>
              </a:rPr>
              <a:t>New section 13.5 does not require the P R to file any follow-up report or affidavit with the court, but it is a good idea to do so</a:t>
            </a:r>
          </a:p>
          <a:p>
            <a:pPr eaLnBrk="1" hangingPunct="1">
              <a:spcBef>
                <a:spcPts val="600"/>
              </a:spcBef>
              <a:buClr>
                <a:schemeClr val="tx1"/>
              </a:buClr>
              <a:buFont typeface="Courier New" panose="02070309020205020404" pitchFamily="49" charset="0"/>
              <a:buChar char="o"/>
            </a:pPr>
            <a:r>
              <a:rPr lang="en-US" sz="2000" dirty="0">
                <a:solidFill>
                  <a:schemeClr val="tx1"/>
                </a:solidFill>
              </a:rPr>
              <a:t>If a previously undiscovered or overlooked estate asset was </a:t>
            </a:r>
            <a:r>
              <a:rPr lang="en-US" sz="2000" b="1" i="1" dirty="0">
                <a:solidFill>
                  <a:schemeClr val="tx1"/>
                </a:solidFill>
              </a:rPr>
              <a:t>not</a:t>
            </a:r>
            <a:r>
              <a:rPr lang="en-US" sz="2000" dirty="0">
                <a:solidFill>
                  <a:schemeClr val="tx1"/>
                </a:solidFill>
              </a:rPr>
              <a:t> covered in the final accounting and distribution decree, use I.C. §29-1-17-14</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17</a:t>
            </a:fld>
            <a:endParaRPr lang="en-US" dirty="0"/>
          </a:p>
        </p:txBody>
      </p:sp>
    </p:spTree>
    <p:extLst>
      <p:ext uri="{BB962C8B-B14F-4D97-AF65-F5344CB8AC3E}">
        <p14:creationId xmlns:p14="http://schemas.microsoft.com/office/powerpoint/2010/main" val="12999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685800"/>
            <a:ext cx="7010400" cy="914400"/>
          </a:xfrm>
        </p:spPr>
        <p:txBody>
          <a:bodyPr/>
          <a:lstStyle/>
          <a:p>
            <a:pPr algn="ctr" eaLnBrk="1" hangingPunct="1">
              <a:spcAft>
                <a:spcPts val="1200"/>
              </a:spcAft>
            </a:pPr>
            <a:r>
              <a:rPr lang="en-US" sz="2400" dirty="0">
                <a:solidFill>
                  <a:schemeClr val="tx1"/>
                </a:solidFill>
              </a:rPr>
              <a:t>Senate Enrolled Act 67 (P.L. 151-2022)</a:t>
            </a:r>
          </a:p>
        </p:txBody>
      </p:sp>
      <p:sp>
        <p:nvSpPr>
          <p:cNvPr id="16387" name="Rectangle 3"/>
          <p:cNvSpPr>
            <a:spLocks noGrp="1" noChangeArrowheads="1"/>
          </p:cNvSpPr>
          <p:nvPr>
            <p:ph type="body" idx="1"/>
          </p:nvPr>
        </p:nvSpPr>
        <p:spPr>
          <a:xfrm>
            <a:off x="1104900" y="1524000"/>
            <a:ext cx="6629400" cy="4343400"/>
          </a:xfrm>
        </p:spPr>
        <p:txBody>
          <a:bodyPr/>
          <a:lstStyle/>
          <a:p>
            <a:pPr eaLnBrk="1" hangingPunct="1">
              <a:spcBef>
                <a:spcPts val="600"/>
              </a:spcBef>
              <a:buClr>
                <a:schemeClr val="tx1"/>
              </a:buClr>
              <a:buFont typeface="Courier New" panose="02070309020205020404" pitchFamily="49" charset="0"/>
              <a:buChar char="o"/>
            </a:pPr>
            <a:r>
              <a:rPr lang="en-US" sz="2000" dirty="0">
                <a:solidFill>
                  <a:schemeClr val="tx1"/>
                </a:solidFill>
              </a:rPr>
              <a:t>Increases the “small estate affidavit” ceiling amount under I.C. §29-1-8-1 to $100,000 for decedents dying after June 30, 2022</a:t>
            </a:r>
          </a:p>
          <a:p>
            <a:pPr eaLnBrk="1" hangingPunct="1">
              <a:spcBef>
                <a:spcPts val="600"/>
              </a:spcBef>
              <a:buClr>
                <a:schemeClr val="tx1"/>
              </a:buClr>
              <a:buFont typeface="Courier New" panose="02070309020205020404" pitchFamily="49" charset="0"/>
              <a:buChar char="o"/>
            </a:pPr>
            <a:r>
              <a:rPr lang="en-US" sz="2000" dirty="0">
                <a:solidFill>
                  <a:schemeClr val="tx1"/>
                </a:solidFill>
              </a:rPr>
              <a:t>Also increases the related ceiling amount under §29-1-8-3 to $100,000, with the same effective date</a:t>
            </a:r>
          </a:p>
          <a:p>
            <a:pPr eaLnBrk="1" hangingPunct="1">
              <a:spcBef>
                <a:spcPts val="600"/>
              </a:spcBef>
              <a:buClr>
                <a:schemeClr val="tx1"/>
              </a:buClr>
              <a:buFont typeface="Courier New" panose="02070309020205020404" pitchFamily="49" charset="0"/>
              <a:buChar char="o"/>
            </a:pPr>
            <a:r>
              <a:rPr lang="en-US" sz="2000" dirty="0">
                <a:solidFill>
                  <a:schemeClr val="tx1"/>
                </a:solidFill>
              </a:rPr>
              <a:t>In the last Probate Code Study Commission proceedings in 2021, the ISBA’s PTRP Section pushed for an increase from $50,000 to $100,000</a:t>
            </a:r>
          </a:p>
          <a:p>
            <a:pPr lvl="1" eaLnBrk="1" hangingPunct="1">
              <a:spcBef>
                <a:spcPts val="600"/>
              </a:spcBef>
              <a:buClr>
                <a:schemeClr val="tx1"/>
              </a:buClr>
            </a:pPr>
            <a:r>
              <a:rPr lang="en-US" dirty="0">
                <a:solidFill>
                  <a:schemeClr val="tx1"/>
                </a:solidFill>
              </a:rPr>
              <a:t>The last previous increase in the ceiling was from $25,000 to $50,000, effective July 1, 2006</a:t>
            </a:r>
          </a:p>
          <a:p>
            <a:pPr lvl="1" eaLnBrk="1" hangingPunct="1">
              <a:spcBef>
                <a:spcPts val="600"/>
              </a:spcBef>
              <a:buClr>
                <a:schemeClr val="tx1"/>
              </a:buClr>
            </a:pPr>
            <a:r>
              <a:rPr lang="en-US" dirty="0">
                <a:solidFill>
                  <a:schemeClr val="tx1"/>
                </a:solidFill>
              </a:rPr>
              <a:t>Increases in real property market values over the past 16 years made an increase to $100,000 justifiable</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18</a:t>
            </a:fld>
            <a:endParaRPr lang="en-US" dirty="0"/>
          </a:p>
        </p:txBody>
      </p:sp>
    </p:spTree>
    <p:extLst>
      <p:ext uri="{BB962C8B-B14F-4D97-AF65-F5344CB8AC3E}">
        <p14:creationId xmlns:p14="http://schemas.microsoft.com/office/powerpoint/2010/main" val="2946848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685800"/>
            <a:ext cx="7010400" cy="914400"/>
          </a:xfrm>
        </p:spPr>
        <p:txBody>
          <a:bodyPr/>
          <a:lstStyle/>
          <a:p>
            <a:pPr algn="ctr" eaLnBrk="1" hangingPunct="1">
              <a:spcAft>
                <a:spcPts val="1200"/>
              </a:spcAft>
            </a:pPr>
            <a:r>
              <a:rPr lang="en-US" sz="2400" dirty="0">
                <a:solidFill>
                  <a:schemeClr val="tx1"/>
                </a:solidFill>
              </a:rPr>
              <a:t>Senate Enrolled Act 67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04900" y="1524000"/>
            <a:ext cx="6629400" cy="4343400"/>
          </a:xfrm>
        </p:spPr>
        <p:txBody>
          <a:bodyPr/>
          <a:lstStyle/>
          <a:p>
            <a:pPr eaLnBrk="1" hangingPunct="1">
              <a:spcBef>
                <a:spcPts val="600"/>
              </a:spcBef>
              <a:buClr>
                <a:schemeClr val="tx1"/>
              </a:buClr>
              <a:buFont typeface="Courier New" panose="02070309020205020404" pitchFamily="49" charset="0"/>
              <a:buChar char="o"/>
            </a:pPr>
            <a:r>
              <a:rPr lang="en-US" sz="2000" dirty="0">
                <a:solidFill>
                  <a:schemeClr val="tx1"/>
                </a:solidFill>
              </a:rPr>
              <a:t>The introduced Senate Bill 67 would have increased the ceiling to $100,000</a:t>
            </a:r>
          </a:p>
          <a:p>
            <a:pPr eaLnBrk="1" hangingPunct="1">
              <a:spcBef>
                <a:spcPts val="600"/>
              </a:spcBef>
              <a:buClr>
                <a:schemeClr val="tx1"/>
              </a:buClr>
              <a:buFont typeface="Courier New" panose="02070309020205020404" pitchFamily="49" charset="0"/>
              <a:buChar char="o"/>
            </a:pPr>
            <a:r>
              <a:rPr lang="en-US" sz="2000" dirty="0">
                <a:solidFill>
                  <a:schemeClr val="tx1"/>
                </a:solidFill>
              </a:rPr>
              <a:t>Was passed by the Senate 43 to 4</a:t>
            </a:r>
          </a:p>
          <a:p>
            <a:pPr eaLnBrk="1" hangingPunct="1">
              <a:spcBef>
                <a:spcPts val="600"/>
              </a:spcBef>
              <a:buClr>
                <a:schemeClr val="tx1"/>
              </a:buClr>
              <a:buFont typeface="Courier New" panose="02070309020205020404" pitchFamily="49" charset="0"/>
              <a:buChar char="o"/>
            </a:pPr>
            <a:r>
              <a:rPr lang="en-US" sz="2000" dirty="0">
                <a:solidFill>
                  <a:schemeClr val="tx1"/>
                </a:solidFill>
              </a:rPr>
              <a:t>Most of the legislators who opposed the Bill are small firm or solo lawyers who are concerned about losing small estate </a:t>
            </a:r>
            <a:r>
              <a:rPr lang="en-US" sz="2000" b="1" i="1" dirty="0">
                <a:solidFill>
                  <a:schemeClr val="tx1"/>
                </a:solidFill>
              </a:rPr>
              <a:t>administration</a:t>
            </a:r>
            <a:r>
              <a:rPr lang="en-US" sz="2000" dirty="0">
                <a:solidFill>
                  <a:schemeClr val="tx1"/>
                </a:solidFill>
              </a:rPr>
              <a:t> business </a:t>
            </a:r>
            <a:r>
              <a:rPr lang="en-US" sz="2000" i="1" u="sng" dirty="0">
                <a:solidFill>
                  <a:schemeClr val="tx1"/>
                </a:solidFill>
              </a:rPr>
              <a:t>OR</a:t>
            </a:r>
            <a:r>
              <a:rPr lang="en-US" sz="2000" dirty="0">
                <a:solidFill>
                  <a:schemeClr val="tx1"/>
                </a:solidFill>
              </a:rPr>
              <a:t> about an unscrupulous distributee using a small estate affidavit to empty out a $99,000 bank account and skip town with the money</a:t>
            </a:r>
          </a:p>
          <a:p>
            <a:pPr eaLnBrk="1" hangingPunct="1">
              <a:spcBef>
                <a:spcPts val="600"/>
              </a:spcBef>
              <a:buClr>
                <a:schemeClr val="tx1"/>
              </a:buClr>
              <a:buFont typeface="Courier New" panose="02070309020205020404" pitchFamily="49" charset="0"/>
              <a:buChar char="o"/>
            </a:pPr>
            <a:r>
              <a:rPr lang="en-US" sz="2000" dirty="0">
                <a:solidFill>
                  <a:schemeClr val="tx1"/>
                </a:solidFill>
              </a:rPr>
              <a:t>SB 67’s passage in the Senate and a 9-to-1 “do pass” vote in the House Judiciary Committee showed that there was widespread support for increasing the ceiling from $50,000 to $100,000</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19</a:t>
            </a:fld>
            <a:endParaRPr lang="en-US" dirty="0"/>
          </a:p>
        </p:txBody>
      </p:sp>
    </p:spTree>
    <p:extLst>
      <p:ext uri="{BB962C8B-B14F-4D97-AF65-F5344CB8AC3E}">
        <p14:creationId xmlns:p14="http://schemas.microsoft.com/office/powerpoint/2010/main" val="4188543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algn="ctr"/>
            <a:r>
              <a:rPr lang="en-US" sz="2000" b="1" dirty="0">
                <a:solidFill>
                  <a:schemeClr val="tx1"/>
                </a:solidFill>
              </a:rPr>
              <a:t>Disclaimer</a:t>
            </a:r>
          </a:p>
        </p:txBody>
      </p:sp>
      <p:sp>
        <p:nvSpPr>
          <p:cNvPr id="3" name="Content Placeholder 2"/>
          <p:cNvSpPr>
            <a:spLocks noGrp="1"/>
          </p:cNvSpPr>
          <p:nvPr>
            <p:ph idx="1"/>
          </p:nvPr>
        </p:nvSpPr>
        <p:spPr>
          <a:xfrm>
            <a:off x="990600" y="1524000"/>
            <a:ext cx="6629400" cy="4267200"/>
          </a:xfrm>
        </p:spPr>
        <p:txBody>
          <a:bodyPr/>
          <a:lstStyle/>
          <a:p>
            <a:pPr marL="0" indent="0">
              <a:spcAft>
                <a:spcPts val="600"/>
              </a:spcAft>
              <a:buNone/>
            </a:pPr>
            <a:r>
              <a:rPr lang="en-US" sz="1800" dirty="0">
                <a:solidFill>
                  <a:schemeClr val="tx1"/>
                </a:solidFill>
              </a:rPr>
              <a:t>All of the 2022 Enrolled Acts covered in this presentation have been signed by Governor Holcomb.</a:t>
            </a:r>
          </a:p>
          <a:p>
            <a:pPr marL="0" indent="0">
              <a:spcAft>
                <a:spcPts val="600"/>
              </a:spcAft>
              <a:buNone/>
            </a:pPr>
            <a:r>
              <a:rPr lang="en-US" sz="1800" dirty="0">
                <a:solidFill>
                  <a:schemeClr val="tx1"/>
                </a:solidFill>
              </a:rPr>
              <a:t>The primary materials for this program are contained in Jeff Dible’s companion paper.</a:t>
            </a:r>
          </a:p>
          <a:p>
            <a:pPr marL="0" indent="0">
              <a:spcAft>
                <a:spcPts val="600"/>
              </a:spcAft>
              <a:buNone/>
            </a:pPr>
            <a:r>
              <a:rPr lang="en-US" sz="1800" dirty="0">
                <a:solidFill>
                  <a:schemeClr val="tx1"/>
                </a:solidFill>
              </a:rPr>
              <a:t>Opinions expressed in this presentation are those of Jeff Dible and should not be attributed to Frost Brown Todd LLC or to the Indiana State Bar Association.</a:t>
            </a:r>
          </a:p>
          <a:p>
            <a:pPr marL="0" indent="0">
              <a:spcAft>
                <a:spcPts val="600"/>
              </a:spcAft>
              <a:buNone/>
            </a:pPr>
            <a:endParaRPr lang="en-US" sz="1800" dirty="0"/>
          </a:p>
        </p:txBody>
      </p:sp>
      <p:sp>
        <p:nvSpPr>
          <p:cNvPr id="4" name="Slide Number Placeholder 3">
            <a:extLst>
              <a:ext uri="{FF2B5EF4-FFF2-40B4-BE49-F238E27FC236}">
                <a16:creationId xmlns:a16="http://schemas.microsoft.com/office/drawing/2014/main" id="{CE3C16CF-368D-403B-A215-2A636A69CF20}"/>
              </a:ext>
            </a:extLst>
          </p:cNvPr>
          <p:cNvSpPr>
            <a:spLocks noGrp="1"/>
          </p:cNvSpPr>
          <p:nvPr>
            <p:ph type="sldNum" sz="quarter" idx="12"/>
          </p:nvPr>
        </p:nvSpPr>
        <p:spPr/>
        <p:txBody>
          <a:bodyPr/>
          <a:lstStyle/>
          <a:p>
            <a:fld id="{1FE1E428-7E9B-4D58-BAB9-D1E018987F56}" type="slidenum">
              <a:rPr lang="en-US" smtClean="0"/>
              <a:pPr/>
              <a:t>2</a:t>
            </a:fld>
            <a:endParaRPr lang="en-US" dirty="0"/>
          </a:p>
        </p:txBody>
      </p:sp>
    </p:spTree>
    <p:extLst>
      <p:ext uri="{BB962C8B-B14F-4D97-AF65-F5344CB8AC3E}">
        <p14:creationId xmlns:p14="http://schemas.microsoft.com/office/powerpoint/2010/main" val="2243888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685800"/>
            <a:ext cx="7010400" cy="914400"/>
          </a:xfrm>
        </p:spPr>
        <p:txBody>
          <a:bodyPr/>
          <a:lstStyle/>
          <a:p>
            <a:pPr algn="ctr" eaLnBrk="1" hangingPunct="1">
              <a:spcAft>
                <a:spcPts val="1200"/>
              </a:spcAft>
            </a:pPr>
            <a:r>
              <a:rPr lang="en-US" sz="2400" dirty="0">
                <a:solidFill>
                  <a:schemeClr val="tx1"/>
                </a:solidFill>
              </a:rPr>
              <a:t>Senate Enrolled Act 67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04900" y="1524000"/>
            <a:ext cx="6629400" cy="4343400"/>
          </a:xfrm>
        </p:spPr>
        <p:txBody>
          <a:bodyPr/>
          <a:lstStyle/>
          <a:p>
            <a:pPr eaLnBrk="1" hangingPunct="1">
              <a:spcBef>
                <a:spcPts val="600"/>
              </a:spcBef>
              <a:buClr>
                <a:schemeClr val="tx1"/>
              </a:buClr>
              <a:buFont typeface="Courier New" panose="02070309020205020404" pitchFamily="49" charset="0"/>
              <a:buChar char="o"/>
            </a:pPr>
            <a:r>
              <a:rPr lang="en-US" sz="2000" dirty="0">
                <a:solidFill>
                  <a:schemeClr val="tx1"/>
                </a:solidFill>
              </a:rPr>
              <a:t>Rep. John Young (House sponsor) recalled discussion in the Probate Code Study Commission (Fall 2021) in which both $75,000 and $100,000 were discussed as increased ceiling amounts</a:t>
            </a:r>
          </a:p>
          <a:p>
            <a:pPr eaLnBrk="1" hangingPunct="1">
              <a:spcBef>
                <a:spcPts val="600"/>
              </a:spcBef>
              <a:buClr>
                <a:schemeClr val="tx1"/>
              </a:buClr>
              <a:buFont typeface="Courier New" panose="02070309020205020404" pitchFamily="49" charset="0"/>
              <a:buChar char="o"/>
            </a:pPr>
            <a:r>
              <a:rPr lang="en-US" sz="2000" dirty="0">
                <a:solidFill>
                  <a:schemeClr val="tx1"/>
                </a:solidFill>
              </a:rPr>
              <a:t>In mid-February 2022, Rep. Young said he would file  a floor amendment in the House to change the increased ceiling amount to $75,000</a:t>
            </a:r>
          </a:p>
          <a:p>
            <a:pPr eaLnBrk="1" hangingPunct="1">
              <a:spcBef>
                <a:spcPts val="600"/>
              </a:spcBef>
              <a:buClr>
                <a:schemeClr val="tx1"/>
              </a:buClr>
              <a:buFont typeface="Courier New" panose="02070309020205020404" pitchFamily="49" charset="0"/>
              <a:buChar char="o"/>
            </a:pPr>
            <a:r>
              <a:rPr lang="en-US" sz="2000" dirty="0">
                <a:solidFill>
                  <a:schemeClr val="tx1"/>
                </a:solidFill>
              </a:rPr>
              <a:t>However, Rep. Young caused or allowed himself to be removed as the House sponsor of Senate Bill 67, and it passed in the House 83 to 1 (with Rep. Young voting NO), increasing the ceiling amount to $100,000 as approved in the Senate</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20</a:t>
            </a:fld>
            <a:endParaRPr lang="en-US" dirty="0"/>
          </a:p>
        </p:txBody>
      </p:sp>
    </p:spTree>
    <p:extLst>
      <p:ext uri="{BB962C8B-B14F-4D97-AF65-F5344CB8AC3E}">
        <p14:creationId xmlns:p14="http://schemas.microsoft.com/office/powerpoint/2010/main" val="3431022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685800"/>
            <a:ext cx="7010400" cy="914400"/>
          </a:xfrm>
        </p:spPr>
        <p:txBody>
          <a:bodyPr/>
          <a:lstStyle/>
          <a:p>
            <a:pPr algn="ctr" eaLnBrk="1" hangingPunct="1">
              <a:spcAft>
                <a:spcPts val="1200"/>
              </a:spcAft>
            </a:pPr>
            <a:r>
              <a:rPr lang="en-US" sz="2400" dirty="0">
                <a:solidFill>
                  <a:schemeClr val="tx1"/>
                </a:solidFill>
              </a:rPr>
              <a:t>Senate Enrolled Act 67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04900" y="1524000"/>
            <a:ext cx="6629400" cy="4343400"/>
          </a:xfrm>
        </p:spPr>
        <p:txBody>
          <a:bodyPr/>
          <a:lstStyle/>
          <a:p>
            <a:pPr eaLnBrk="1" hangingPunct="1">
              <a:spcBef>
                <a:spcPts val="600"/>
              </a:spcBef>
              <a:buClr>
                <a:schemeClr val="tx1"/>
              </a:buClr>
              <a:buFont typeface="Courier New" panose="02070309020205020404" pitchFamily="49" charset="0"/>
              <a:buChar char="o"/>
            </a:pPr>
            <a:r>
              <a:rPr lang="en-US" sz="2000" dirty="0">
                <a:solidFill>
                  <a:schemeClr val="tx1"/>
                </a:solidFill>
              </a:rPr>
              <a:t>Some caveats to keep in mind when considering the use of “small estate affidavits” instead of supervised or unsupervised administration:</a:t>
            </a:r>
          </a:p>
          <a:p>
            <a:pPr lvl="1" eaLnBrk="1" hangingPunct="1">
              <a:spcBef>
                <a:spcPts val="600"/>
              </a:spcBef>
              <a:buClr>
                <a:schemeClr val="tx1"/>
              </a:buClr>
            </a:pPr>
            <a:r>
              <a:rPr lang="en-US" dirty="0">
                <a:solidFill>
                  <a:schemeClr val="tx1"/>
                </a:solidFill>
              </a:rPr>
              <a:t>I.C. §29-1-8-1 has long required and still requires the affiant to list </a:t>
            </a:r>
            <a:r>
              <a:rPr lang="en-US" i="1" dirty="0">
                <a:solidFill>
                  <a:schemeClr val="tx1"/>
                </a:solidFill>
              </a:rPr>
              <a:t>ALL</a:t>
            </a:r>
            <a:r>
              <a:rPr lang="en-US" dirty="0">
                <a:solidFill>
                  <a:schemeClr val="tx1"/>
                </a:solidFill>
              </a:rPr>
              <a:t> distributees who have an interest in the asset to be collected</a:t>
            </a:r>
          </a:p>
          <a:p>
            <a:pPr lvl="1" eaLnBrk="1" hangingPunct="1">
              <a:spcBef>
                <a:spcPts val="600"/>
              </a:spcBef>
              <a:buClr>
                <a:schemeClr val="tx1"/>
              </a:buClr>
            </a:pPr>
            <a:r>
              <a:rPr lang="en-US" dirty="0">
                <a:solidFill>
                  <a:schemeClr val="tx1"/>
                </a:solidFill>
              </a:rPr>
              <a:t>I.C. §29-1-8-1 has long required and still requires the affiant to notify all the other distributees that the affidavit is being used to collect the asset</a:t>
            </a:r>
          </a:p>
          <a:p>
            <a:pPr lvl="1" eaLnBrk="1" hangingPunct="1">
              <a:spcBef>
                <a:spcPts val="600"/>
              </a:spcBef>
              <a:buClr>
                <a:schemeClr val="tx1"/>
              </a:buClr>
            </a:pPr>
            <a:r>
              <a:rPr lang="en-US" dirty="0">
                <a:solidFill>
                  <a:schemeClr val="tx1"/>
                </a:solidFill>
              </a:rPr>
              <a:t>The affiant has an obligation to properly divide collected assets with the other distributees</a:t>
            </a:r>
          </a:p>
          <a:p>
            <a:pPr lvl="1" eaLnBrk="1" hangingPunct="1">
              <a:spcBef>
                <a:spcPts val="600"/>
              </a:spcBef>
              <a:buClr>
                <a:schemeClr val="tx1"/>
              </a:buClr>
            </a:pPr>
            <a:r>
              <a:rPr lang="en-US" dirty="0">
                <a:solidFill>
                  <a:schemeClr val="tx1"/>
                </a:solidFill>
              </a:rPr>
              <a:t>Use of the affidavit doesn’t eliminate actual or potential creditor claims (9-month bar date)</a:t>
            </a:r>
          </a:p>
          <a:p>
            <a:pPr lvl="1" eaLnBrk="1" hangingPunct="1">
              <a:spcBef>
                <a:spcPts val="600"/>
              </a:spcBef>
              <a:buClr>
                <a:schemeClr val="tx1"/>
              </a:buClr>
            </a:pPr>
            <a:endParaRPr lang="en-US" dirty="0">
              <a:solidFill>
                <a:schemeClr val="tx1"/>
              </a:solidFill>
            </a:endParaRPr>
          </a:p>
          <a:p>
            <a:pPr lvl="1" eaLnBrk="1" hangingPunct="1">
              <a:spcBef>
                <a:spcPts val="600"/>
              </a:spcBef>
              <a:buClr>
                <a:schemeClr val="tx1"/>
              </a:buClr>
            </a:pPr>
            <a:endParaRPr lang="en-US" dirty="0">
              <a:solidFill>
                <a:schemeClr val="tx1"/>
              </a:solidFill>
            </a:endParaRPr>
          </a:p>
          <a:p>
            <a:pPr lvl="1" eaLnBrk="1" hangingPunct="1">
              <a:spcBef>
                <a:spcPts val="600"/>
              </a:spcBef>
              <a:buClr>
                <a:schemeClr val="tx1"/>
              </a:buClr>
            </a:pPr>
            <a:endParaRPr lang="en-US" dirty="0">
              <a:solidFill>
                <a:schemeClr val="tx1"/>
              </a:solidFill>
            </a:endParaRP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21</a:t>
            </a:fld>
            <a:endParaRPr lang="en-US" dirty="0"/>
          </a:p>
        </p:txBody>
      </p:sp>
    </p:spTree>
    <p:extLst>
      <p:ext uri="{BB962C8B-B14F-4D97-AF65-F5344CB8AC3E}">
        <p14:creationId xmlns:p14="http://schemas.microsoft.com/office/powerpoint/2010/main" val="19687121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457200"/>
            <a:ext cx="7010400" cy="914400"/>
          </a:xfrm>
        </p:spPr>
        <p:txBody>
          <a:bodyPr/>
          <a:lstStyle/>
          <a:p>
            <a:pPr algn="ctr" eaLnBrk="1" hangingPunct="1">
              <a:spcAft>
                <a:spcPts val="1200"/>
              </a:spcAft>
            </a:pPr>
            <a:r>
              <a:rPr lang="en-US" sz="2400" dirty="0">
                <a:solidFill>
                  <a:schemeClr val="tx1"/>
                </a:solidFill>
              </a:rPr>
              <a:t>Senate Enrolled Act 357 (P.L. 50-2022)</a:t>
            </a:r>
          </a:p>
        </p:txBody>
      </p:sp>
      <p:sp>
        <p:nvSpPr>
          <p:cNvPr id="16387" name="Rectangle 3"/>
          <p:cNvSpPr>
            <a:spLocks noGrp="1" noChangeArrowheads="1"/>
          </p:cNvSpPr>
          <p:nvPr>
            <p:ph type="body" idx="1"/>
          </p:nvPr>
        </p:nvSpPr>
        <p:spPr>
          <a:xfrm>
            <a:off x="1104900" y="1257300"/>
            <a:ext cx="6629400" cy="4610100"/>
          </a:xfrm>
        </p:spPr>
        <p:txBody>
          <a:bodyPr/>
          <a:lstStyle/>
          <a:p>
            <a:pPr eaLnBrk="1" hangingPunct="1">
              <a:spcBef>
                <a:spcPts val="600"/>
              </a:spcBef>
              <a:buClr>
                <a:schemeClr val="tx1"/>
              </a:buClr>
              <a:buFont typeface="Courier New" panose="02070309020205020404" pitchFamily="49" charset="0"/>
              <a:buChar char="o"/>
            </a:pPr>
            <a:r>
              <a:rPr lang="en-US" sz="2000" dirty="0">
                <a:solidFill>
                  <a:schemeClr val="tx1"/>
                </a:solidFill>
              </a:rPr>
              <a:t>Pertains to the processing of recordable real estate documents that are submitted to county officials in “native” electronic format instead of on paper</a:t>
            </a:r>
          </a:p>
          <a:p>
            <a:pPr lvl="1" eaLnBrk="1" hangingPunct="1">
              <a:spcBef>
                <a:spcPts val="600"/>
              </a:spcBef>
              <a:buClr>
                <a:schemeClr val="tx1"/>
              </a:buClr>
            </a:pPr>
            <a:r>
              <a:rPr lang="en-US" dirty="0">
                <a:solidFill>
                  <a:schemeClr val="tx1"/>
                </a:solidFill>
              </a:rPr>
              <a:t>County auditors (“endorsement” function) and county assessors (sales disclosure forms) have the practical power to block the recording of submitted electronic documents</a:t>
            </a:r>
          </a:p>
          <a:p>
            <a:pPr lvl="1" eaLnBrk="1" hangingPunct="1">
              <a:spcBef>
                <a:spcPts val="600"/>
              </a:spcBef>
              <a:buClr>
                <a:schemeClr val="tx1"/>
              </a:buClr>
            </a:pPr>
            <a:r>
              <a:rPr lang="en-US" dirty="0">
                <a:solidFill>
                  <a:schemeClr val="tx1"/>
                </a:solidFill>
              </a:rPr>
              <a:t>The auditors and assessors did not consent to positive changes in 2021 House Enrolled Act 1255</a:t>
            </a:r>
          </a:p>
          <a:p>
            <a:pPr lvl="1" eaLnBrk="1" hangingPunct="1">
              <a:spcBef>
                <a:spcPts val="600"/>
              </a:spcBef>
              <a:buClr>
                <a:schemeClr val="tx1"/>
              </a:buClr>
            </a:pPr>
            <a:r>
              <a:rPr lang="en-US" dirty="0">
                <a:solidFill>
                  <a:schemeClr val="tx1"/>
                </a:solidFill>
              </a:rPr>
              <a:t>SEA 357 provides that county auditors and assessors cannot refuse to process electronic documents </a:t>
            </a:r>
            <a:r>
              <a:rPr lang="en-US" b="1" dirty="0">
                <a:solidFill>
                  <a:schemeClr val="tx1"/>
                </a:solidFill>
              </a:rPr>
              <a:t>after December 31, 2023</a:t>
            </a:r>
          </a:p>
          <a:p>
            <a:pPr lvl="1" eaLnBrk="1" hangingPunct="1">
              <a:spcBef>
                <a:spcPts val="600"/>
              </a:spcBef>
              <a:buClr>
                <a:schemeClr val="tx1"/>
              </a:buClr>
            </a:pPr>
            <a:r>
              <a:rPr lang="en-US" dirty="0">
                <a:solidFill>
                  <a:schemeClr val="tx1"/>
                </a:solidFill>
              </a:rPr>
              <a:t>Electronic documents can be converted to paper form for recording (§32-21-2.5-8)</a:t>
            </a:r>
          </a:p>
          <a:p>
            <a:pPr lvl="1" eaLnBrk="1" hangingPunct="1">
              <a:spcBef>
                <a:spcPts val="600"/>
              </a:spcBef>
              <a:buClr>
                <a:schemeClr val="tx1"/>
              </a:buClr>
            </a:pPr>
            <a:endParaRPr lang="en-US" dirty="0">
              <a:solidFill>
                <a:schemeClr val="tx1"/>
              </a:solidFill>
            </a:endParaRPr>
          </a:p>
          <a:p>
            <a:pPr lvl="1" eaLnBrk="1" hangingPunct="1">
              <a:spcBef>
                <a:spcPts val="600"/>
              </a:spcBef>
              <a:buClr>
                <a:schemeClr val="tx1"/>
              </a:buClr>
            </a:pPr>
            <a:endParaRPr lang="en-US" dirty="0">
              <a:solidFill>
                <a:schemeClr val="tx1"/>
              </a:solidFill>
            </a:endParaRPr>
          </a:p>
          <a:p>
            <a:pPr lvl="1" eaLnBrk="1" hangingPunct="1">
              <a:spcBef>
                <a:spcPts val="600"/>
              </a:spcBef>
              <a:buClr>
                <a:schemeClr val="tx1"/>
              </a:buClr>
            </a:pPr>
            <a:endParaRPr lang="en-US" dirty="0">
              <a:solidFill>
                <a:schemeClr val="tx1"/>
              </a:solidFill>
            </a:endParaRP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22</a:t>
            </a:fld>
            <a:endParaRPr lang="en-US" dirty="0"/>
          </a:p>
        </p:txBody>
      </p:sp>
    </p:spTree>
    <p:extLst>
      <p:ext uri="{BB962C8B-B14F-4D97-AF65-F5344CB8AC3E}">
        <p14:creationId xmlns:p14="http://schemas.microsoft.com/office/powerpoint/2010/main" val="430214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685800"/>
            <a:ext cx="7010400" cy="914400"/>
          </a:xfrm>
        </p:spPr>
        <p:txBody>
          <a:bodyPr/>
          <a:lstStyle/>
          <a:p>
            <a:pPr algn="ctr" eaLnBrk="1" hangingPunct="1">
              <a:spcAft>
                <a:spcPts val="1200"/>
              </a:spcAft>
            </a:pPr>
            <a:r>
              <a:rPr lang="en-US" sz="2400" dirty="0">
                <a:solidFill>
                  <a:schemeClr val="tx1"/>
                </a:solidFill>
              </a:rPr>
              <a:t>House Enrolled Act 1205 (P.L. 161-2022)</a:t>
            </a:r>
          </a:p>
        </p:txBody>
      </p:sp>
      <p:sp>
        <p:nvSpPr>
          <p:cNvPr id="16387" name="Rectangle 3"/>
          <p:cNvSpPr>
            <a:spLocks noGrp="1" noChangeArrowheads="1"/>
          </p:cNvSpPr>
          <p:nvPr>
            <p:ph type="body" idx="1"/>
          </p:nvPr>
        </p:nvSpPr>
        <p:spPr>
          <a:xfrm>
            <a:off x="1190625" y="1371600"/>
            <a:ext cx="6629400" cy="4343400"/>
          </a:xfrm>
        </p:spPr>
        <p:txBody>
          <a:bodyPr/>
          <a:lstStyle/>
          <a:p>
            <a:pPr eaLnBrk="1" hangingPunct="1">
              <a:spcBef>
                <a:spcPts val="600"/>
              </a:spcBef>
              <a:buClr>
                <a:schemeClr val="tx1"/>
              </a:buClr>
              <a:buFont typeface="Courier New" panose="02070309020205020404" pitchFamily="49" charset="0"/>
              <a:buChar char="o"/>
            </a:pPr>
            <a:r>
              <a:rPr lang="en-US" sz="2000" dirty="0">
                <a:solidFill>
                  <a:schemeClr val="tx1"/>
                </a:solidFill>
              </a:rPr>
              <a:t>The first section of HEA 1205 makes a welcome insertion into the Indiana Trust Code to make it easier for 2 or more successor trustees to be appointed with  division of powers and responsibilities</a:t>
            </a:r>
          </a:p>
          <a:p>
            <a:pPr lvl="1" eaLnBrk="1" hangingPunct="1">
              <a:spcBef>
                <a:spcPts val="600"/>
              </a:spcBef>
              <a:buClr>
                <a:schemeClr val="tx1"/>
              </a:buClr>
            </a:pPr>
            <a:r>
              <a:rPr lang="en-US" dirty="0">
                <a:solidFill>
                  <a:schemeClr val="tx1"/>
                </a:solidFill>
              </a:rPr>
              <a:t>New §30-4-3-29.3 will apply whenever a provision in a trust instrument </a:t>
            </a:r>
            <a:r>
              <a:rPr lang="en-US" i="1" u="sng" dirty="0">
                <a:solidFill>
                  <a:schemeClr val="tx1"/>
                </a:solidFill>
              </a:rPr>
              <a:t>OR</a:t>
            </a:r>
            <a:r>
              <a:rPr lang="en-US" dirty="0">
                <a:solidFill>
                  <a:schemeClr val="tx1"/>
                </a:solidFill>
              </a:rPr>
              <a:t>§30-4-3-33 gives someone the power to fill a vacancy to appoint a successor trustee</a:t>
            </a:r>
          </a:p>
          <a:p>
            <a:pPr lvl="1" eaLnBrk="1" hangingPunct="1">
              <a:spcBef>
                <a:spcPts val="600"/>
              </a:spcBef>
              <a:buClr>
                <a:schemeClr val="tx1"/>
              </a:buClr>
            </a:pPr>
            <a:r>
              <a:rPr lang="en-US" dirty="0">
                <a:solidFill>
                  <a:schemeClr val="tx1"/>
                </a:solidFill>
              </a:rPr>
              <a:t>Such a power to appoint a successor trustee will include the power to appoint 2 or more trustees and to establish a division of labor, so that each trustee will have non-overlapping powers, duties and potential liabilities</a:t>
            </a:r>
          </a:p>
          <a:p>
            <a:pPr lvl="1" eaLnBrk="1" hangingPunct="1">
              <a:spcBef>
                <a:spcPts val="600"/>
              </a:spcBef>
              <a:buClr>
                <a:schemeClr val="tx1"/>
              </a:buClr>
            </a:pPr>
            <a:endParaRPr lang="en-US" dirty="0">
              <a:solidFill>
                <a:schemeClr val="tx1"/>
              </a:solidFill>
            </a:endParaRPr>
          </a:p>
          <a:p>
            <a:pPr lvl="1" eaLnBrk="1" hangingPunct="1">
              <a:spcBef>
                <a:spcPts val="600"/>
              </a:spcBef>
              <a:buClr>
                <a:schemeClr val="tx1"/>
              </a:buClr>
            </a:pPr>
            <a:endParaRPr lang="en-US" dirty="0">
              <a:solidFill>
                <a:schemeClr val="tx1"/>
              </a:solidFill>
            </a:endParaRP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23</a:t>
            </a:fld>
            <a:endParaRPr lang="en-US" dirty="0"/>
          </a:p>
        </p:txBody>
      </p:sp>
    </p:spTree>
    <p:extLst>
      <p:ext uri="{BB962C8B-B14F-4D97-AF65-F5344CB8AC3E}">
        <p14:creationId xmlns:p14="http://schemas.microsoft.com/office/powerpoint/2010/main" val="3167394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685800"/>
            <a:ext cx="7010400" cy="9144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04900" y="1524000"/>
            <a:ext cx="6629400" cy="4343400"/>
          </a:xfrm>
        </p:spPr>
        <p:txBody>
          <a:bodyPr/>
          <a:lstStyle/>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The rest of HEA 1205 repeals Indiana’s existing trust decanting statute (§30-4-3-36) and enacts Indiana’s version of the Uniform Trust Decanting Act (UTDA), which has been enacted by 12 other states</a:t>
            </a:r>
          </a:p>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Some problems with the old / existing trust decanting statute that are addressed by the Uniform Act:</a:t>
            </a:r>
          </a:p>
          <a:p>
            <a:pPr lvl="1" eaLnBrk="1" hangingPunct="1">
              <a:spcBef>
                <a:spcPts val="600"/>
              </a:spcBef>
              <a:buClr>
                <a:schemeClr val="tx1"/>
              </a:buClr>
            </a:pPr>
            <a:r>
              <a:rPr lang="en-US" dirty="0">
                <a:solidFill>
                  <a:schemeClr val="tx1"/>
                </a:solidFill>
              </a:rPr>
              <a:t>Existing section 36 bases the trustee’s power to decant on the old conceptual model of a discretionary power to distribute principal </a:t>
            </a:r>
            <a:r>
              <a:rPr lang="en-US" b="1" i="1" dirty="0">
                <a:solidFill>
                  <a:schemeClr val="tx1"/>
                </a:solidFill>
              </a:rPr>
              <a:t>in further trust</a:t>
            </a:r>
            <a:r>
              <a:rPr lang="en-US" dirty="0">
                <a:solidFill>
                  <a:schemeClr val="tx1"/>
                </a:solidFill>
              </a:rPr>
              <a:t> for an existing beneficiary of the current trust</a:t>
            </a:r>
          </a:p>
          <a:p>
            <a:pPr lvl="1" eaLnBrk="1" hangingPunct="1">
              <a:spcBef>
                <a:spcPts val="600"/>
              </a:spcBef>
              <a:buClr>
                <a:schemeClr val="tx1"/>
              </a:buClr>
            </a:pPr>
            <a:r>
              <a:rPr lang="en-US" dirty="0">
                <a:solidFill>
                  <a:schemeClr val="tx1"/>
                </a:solidFill>
              </a:rPr>
              <a:t>Existing section 36 has allowed trustees to make foolish mistakes through ill-conceived decanting</a:t>
            </a:r>
          </a:p>
          <a:p>
            <a:pPr lvl="1" eaLnBrk="1" hangingPunct="1">
              <a:spcBef>
                <a:spcPts val="600"/>
              </a:spcBef>
              <a:buClr>
                <a:schemeClr val="tx1"/>
              </a:buClr>
            </a:pPr>
            <a:endParaRPr lang="en-US" dirty="0">
              <a:solidFill>
                <a:schemeClr val="tx1"/>
              </a:solidFill>
            </a:endParaRPr>
          </a:p>
          <a:p>
            <a:pPr lvl="1" eaLnBrk="1" hangingPunct="1">
              <a:spcBef>
                <a:spcPts val="600"/>
              </a:spcBef>
              <a:buClr>
                <a:schemeClr val="tx1"/>
              </a:buClr>
            </a:pPr>
            <a:endParaRPr lang="en-US" dirty="0">
              <a:solidFill>
                <a:schemeClr val="tx1"/>
              </a:solidFill>
            </a:endParaRPr>
          </a:p>
          <a:p>
            <a:pPr lvl="1" eaLnBrk="1" hangingPunct="1">
              <a:spcBef>
                <a:spcPts val="600"/>
              </a:spcBef>
              <a:buClr>
                <a:schemeClr val="tx1"/>
              </a:buClr>
            </a:pPr>
            <a:endParaRPr lang="en-US" dirty="0">
              <a:solidFill>
                <a:schemeClr val="tx1"/>
              </a:solidFill>
            </a:endParaRP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24</a:t>
            </a:fld>
            <a:endParaRPr lang="en-US" dirty="0"/>
          </a:p>
        </p:txBody>
      </p:sp>
    </p:spTree>
    <p:extLst>
      <p:ext uri="{BB962C8B-B14F-4D97-AF65-F5344CB8AC3E}">
        <p14:creationId xmlns:p14="http://schemas.microsoft.com/office/powerpoint/2010/main" val="2530550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685800"/>
            <a:ext cx="7010400" cy="9144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04900" y="1524000"/>
            <a:ext cx="6629400" cy="4343400"/>
          </a:xfrm>
        </p:spPr>
        <p:txBody>
          <a:bodyPr/>
          <a:lstStyle/>
          <a:p>
            <a:pPr marL="342900" lvl="1" indent="-342900" eaLnBrk="1" hangingPunct="1">
              <a:spcBef>
                <a:spcPts val="600"/>
              </a:spcBef>
              <a:buClr>
                <a:schemeClr val="tx1"/>
              </a:buClr>
              <a:buFont typeface="Courier New" panose="02070309020205020404" pitchFamily="49" charset="0"/>
              <a:buChar char="o"/>
            </a:pPr>
            <a:r>
              <a:rPr lang="en-US" i="1" dirty="0">
                <a:solidFill>
                  <a:schemeClr val="tx1"/>
                </a:solidFill>
                <a:cs typeface="+mn-cs"/>
              </a:rPr>
              <a:t>Continued</a:t>
            </a:r>
            <a:r>
              <a:rPr lang="en-US" dirty="0">
                <a:solidFill>
                  <a:schemeClr val="tx1"/>
                </a:solidFill>
                <a:cs typeface="+mn-cs"/>
              </a:rPr>
              <a:t> list of problems with the existing trust decanting statute that the Uniform Act addresses:</a:t>
            </a:r>
          </a:p>
          <a:p>
            <a:pPr lvl="1" eaLnBrk="1" hangingPunct="1">
              <a:spcBef>
                <a:spcPts val="600"/>
              </a:spcBef>
              <a:buClr>
                <a:schemeClr val="tx1"/>
              </a:buClr>
            </a:pPr>
            <a:r>
              <a:rPr lang="en-US" dirty="0">
                <a:solidFill>
                  <a:schemeClr val="tx1"/>
                </a:solidFill>
              </a:rPr>
              <a:t>Existing§36 does not address practical and tax issues that could result from decanting where the first or existing trust includes both charitable and non-charitable beneficiaries and interests</a:t>
            </a:r>
          </a:p>
          <a:p>
            <a:pPr lvl="1" eaLnBrk="1" hangingPunct="1">
              <a:spcBef>
                <a:spcPts val="600"/>
              </a:spcBef>
              <a:buClr>
                <a:schemeClr val="tx1"/>
              </a:buClr>
            </a:pPr>
            <a:r>
              <a:rPr lang="en-US" dirty="0">
                <a:solidFill>
                  <a:schemeClr val="tx1"/>
                </a:solidFill>
              </a:rPr>
              <a:t>Existing§36 is silent on whether the terms of the second trust can create or grant a power of appointment that is exercisable in favor of persons who are not beneficiaries of the existing trust</a:t>
            </a:r>
          </a:p>
          <a:p>
            <a:pPr lvl="1" eaLnBrk="1" hangingPunct="1">
              <a:spcBef>
                <a:spcPts val="600"/>
              </a:spcBef>
              <a:buClr>
                <a:schemeClr val="tx1"/>
              </a:buClr>
            </a:pPr>
            <a:r>
              <a:rPr lang="en-US" dirty="0">
                <a:solidFill>
                  <a:schemeClr val="tx1"/>
                </a:solidFill>
              </a:rPr>
              <a:t>Existing§36 does not specifically prohibit a trustee from using decanting to increase trustee fees or to reduce the standard of liability</a:t>
            </a:r>
          </a:p>
          <a:p>
            <a:pPr lvl="1" eaLnBrk="1" hangingPunct="1">
              <a:spcBef>
                <a:spcPts val="600"/>
              </a:spcBef>
              <a:buClr>
                <a:schemeClr val="tx1"/>
              </a:buClr>
            </a:pPr>
            <a:endParaRPr lang="en-US" dirty="0">
              <a:solidFill>
                <a:schemeClr val="tx1"/>
              </a:solidFill>
            </a:endParaRPr>
          </a:p>
          <a:p>
            <a:pPr lvl="1" eaLnBrk="1" hangingPunct="1">
              <a:spcBef>
                <a:spcPts val="600"/>
              </a:spcBef>
              <a:buClr>
                <a:schemeClr val="tx1"/>
              </a:buClr>
            </a:pPr>
            <a:endParaRPr lang="en-US" dirty="0">
              <a:solidFill>
                <a:schemeClr val="tx1"/>
              </a:solidFill>
            </a:endParaRPr>
          </a:p>
          <a:p>
            <a:pPr lvl="1" eaLnBrk="1" hangingPunct="1">
              <a:spcBef>
                <a:spcPts val="600"/>
              </a:spcBef>
              <a:buClr>
                <a:schemeClr val="tx1"/>
              </a:buClr>
            </a:pPr>
            <a:endParaRPr lang="en-US" dirty="0">
              <a:solidFill>
                <a:schemeClr val="tx1"/>
              </a:solidFill>
            </a:endParaRP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25</a:t>
            </a:fld>
            <a:endParaRPr lang="en-US" dirty="0"/>
          </a:p>
        </p:txBody>
      </p:sp>
    </p:spTree>
    <p:extLst>
      <p:ext uri="{BB962C8B-B14F-4D97-AF65-F5344CB8AC3E}">
        <p14:creationId xmlns:p14="http://schemas.microsoft.com/office/powerpoint/2010/main" val="4867913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533400"/>
            <a:ext cx="7010400" cy="9144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04900" y="1400174"/>
            <a:ext cx="6629400" cy="4543425"/>
          </a:xfrm>
        </p:spPr>
        <p:txBody>
          <a:bodyPr/>
          <a:lstStyle/>
          <a:p>
            <a:pPr marL="342900" lvl="1" indent="-342900" eaLnBrk="1" hangingPunct="1">
              <a:spcBef>
                <a:spcPts val="600"/>
              </a:spcBef>
              <a:buClr>
                <a:schemeClr val="tx1"/>
              </a:buClr>
              <a:buFont typeface="Courier New" panose="02070309020205020404" pitchFamily="49" charset="0"/>
              <a:buChar char="o"/>
            </a:pPr>
            <a:r>
              <a:rPr lang="en-US" i="1" dirty="0">
                <a:solidFill>
                  <a:schemeClr val="tx1"/>
                </a:solidFill>
                <a:cs typeface="+mn-cs"/>
              </a:rPr>
              <a:t>Continued</a:t>
            </a:r>
            <a:r>
              <a:rPr lang="en-US" dirty="0">
                <a:solidFill>
                  <a:schemeClr val="tx1"/>
                </a:solidFill>
                <a:cs typeface="+mn-cs"/>
              </a:rPr>
              <a:t> list of problems with the existing trust decanting statute that the Uniform Act addresses:</a:t>
            </a:r>
          </a:p>
          <a:p>
            <a:pPr lvl="1" eaLnBrk="1" hangingPunct="1">
              <a:spcBef>
                <a:spcPts val="600"/>
              </a:spcBef>
              <a:buClr>
                <a:schemeClr val="tx1"/>
              </a:buClr>
            </a:pPr>
            <a:r>
              <a:rPr lang="en-US" dirty="0">
                <a:solidFill>
                  <a:schemeClr val="tx1"/>
                </a:solidFill>
              </a:rPr>
              <a:t>Existing§36 does not address the potential loss of tax </a:t>
            </a:r>
            <a:r>
              <a:rPr lang="en-US">
                <a:solidFill>
                  <a:schemeClr val="tx1"/>
                </a:solidFill>
              </a:rPr>
              <a:t>benefits </a:t>
            </a:r>
            <a:r>
              <a:rPr lang="en-US" b="1">
                <a:solidFill>
                  <a:schemeClr val="tx1"/>
                </a:solidFill>
              </a:rPr>
              <a:t>EXCEPT</a:t>
            </a:r>
            <a:r>
              <a:rPr lang="en-US">
                <a:solidFill>
                  <a:schemeClr val="tx1"/>
                </a:solidFill>
              </a:rPr>
              <a:t> </a:t>
            </a:r>
            <a:r>
              <a:rPr lang="en-US" dirty="0">
                <a:solidFill>
                  <a:schemeClr val="tx1"/>
                </a:solidFill>
              </a:rPr>
              <a:t>to prohibit terms in the second trust that would jeopardize or lose a gift or estate tax charitable or marital deduction claimed for a transfer to the existing trust</a:t>
            </a:r>
          </a:p>
          <a:p>
            <a:pPr lvl="1" eaLnBrk="1" hangingPunct="1">
              <a:spcBef>
                <a:spcPts val="600"/>
              </a:spcBef>
              <a:buClr>
                <a:schemeClr val="tx1"/>
              </a:buClr>
            </a:pPr>
            <a:r>
              <a:rPr lang="en-US" dirty="0">
                <a:solidFill>
                  <a:schemeClr val="tx1"/>
                </a:solidFill>
              </a:rPr>
              <a:t>Existing§36 does not mention trust beneficiaries who are disabled, and if a disabled beneficiary of the existing trust is currently entitled to an outright distribution </a:t>
            </a:r>
            <a:r>
              <a:rPr lang="en-US" i="1" u="sng" dirty="0">
                <a:solidFill>
                  <a:schemeClr val="tx1"/>
                </a:solidFill>
              </a:rPr>
              <a:t>or</a:t>
            </a:r>
            <a:r>
              <a:rPr lang="en-US" dirty="0">
                <a:solidFill>
                  <a:schemeClr val="tx1"/>
                </a:solidFill>
              </a:rPr>
              <a:t> to a mandatory income, annuity, or unitrust interest, decanting </a:t>
            </a:r>
            <a:r>
              <a:rPr lang="en-US" i="1" u="sng" dirty="0">
                <a:solidFill>
                  <a:schemeClr val="tx1"/>
                </a:solidFill>
              </a:rPr>
              <a:t>cannot</a:t>
            </a:r>
            <a:r>
              <a:rPr lang="en-US" dirty="0">
                <a:solidFill>
                  <a:schemeClr val="tx1"/>
                </a:solidFill>
              </a:rPr>
              <a:t> be used to give that disabled beneficiary a discretionary interest in the second trust</a:t>
            </a:r>
          </a:p>
          <a:p>
            <a:pPr lvl="1" eaLnBrk="1" hangingPunct="1">
              <a:spcBef>
                <a:spcPts val="600"/>
              </a:spcBef>
              <a:buClr>
                <a:schemeClr val="tx1"/>
              </a:buClr>
            </a:pPr>
            <a:endParaRPr lang="en-US" dirty="0">
              <a:solidFill>
                <a:schemeClr val="tx1"/>
              </a:solidFill>
            </a:endParaRPr>
          </a:p>
          <a:p>
            <a:pPr lvl="1" eaLnBrk="1" hangingPunct="1">
              <a:spcBef>
                <a:spcPts val="600"/>
              </a:spcBef>
              <a:buClr>
                <a:schemeClr val="tx1"/>
              </a:buClr>
            </a:pPr>
            <a:endParaRPr lang="en-US" dirty="0">
              <a:solidFill>
                <a:schemeClr val="tx1"/>
              </a:solidFill>
            </a:endParaRP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26</a:t>
            </a:fld>
            <a:endParaRPr lang="en-US" dirty="0"/>
          </a:p>
        </p:txBody>
      </p:sp>
    </p:spTree>
    <p:extLst>
      <p:ext uri="{BB962C8B-B14F-4D97-AF65-F5344CB8AC3E}">
        <p14:creationId xmlns:p14="http://schemas.microsoft.com/office/powerpoint/2010/main" val="68296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533400"/>
            <a:ext cx="7010400" cy="6858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43000" y="1371600"/>
            <a:ext cx="6629400" cy="4572000"/>
          </a:xfrm>
        </p:spPr>
        <p:txBody>
          <a:bodyPr/>
          <a:lstStyle/>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Indiana’s version of the Uniform Act is new chapter 10 (I.C. 30-4-10) added to the Indiana Trust Code</a:t>
            </a:r>
          </a:p>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Indiana’s version of the Uniform Act makes no important changes to the national Act’s text except for added references to “trust directors” (under our I.C. 30-4-9) and the addition of a detailed definition of “beneficiary with a disability” in new I.C. §30-4-10-6</a:t>
            </a:r>
          </a:p>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Indiana’s new statute, like the national Act, includes important additional definitions [“noncontingent right,” “presumptive remainder beneficiary, “vested interest,” etc.] in new§30-4-10-41(a) thru (d)</a:t>
            </a:r>
          </a:p>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An “authorized fiduciary” (new §30-4-10-4) is any trustee or trust director with the discretionary power to make or direct principal distributions</a:t>
            </a:r>
          </a:p>
          <a:p>
            <a:pPr lvl="1" eaLnBrk="1" hangingPunct="1">
              <a:spcBef>
                <a:spcPts val="600"/>
              </a:spcBef>
              <a:buClr>
                <a:schemeClr val="tx1"/>
              </a:buClr>
            </a:pPr>
            <a:endParaRPr lang="en-US" dirty="0">
              <a:solidFill>
                <a:schemeClr val="tx1"/>
              </a:solidFill>
            </a:endParaRPr>
          </a:p>
          <a:p>
            <a:pPr lvl="1" eaLnBrk="1" hangingPunct="1">
              <a:spcBef>
                <a:spcPts val="600"/>
              </a:spcBef>
              <a:buClr>
                <a:schemeClr val="tx1"/>
              </a:buClr>
            </a:pPr>
            <a:endParaRPr lang="en-US" dirty="0">
              <a:solidFill>
                <a:schemeClr val="tx1"/>
              </a:solidFill>
            </a:endParaRPr>
          </a:p>
          <a:p>
            <a:pPr lvl="1" eaLnBrk="1" hangingPunct="1">
              <a:spcBef>
                <a:spcPts val="600"/>
              </a:spcBef>
              <a:buClr>
                <a:schemeClr val="tx1"/>
              </a:buClr>
            </a:pPr>
            <a:endParaRPr lang="en-US" dirty="0">
              <a:solidFill>
                <a:schemeClr val="tx1"/>
              </a:solidFill>
            </a:endParaRP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27</a:t>
            </a:fld>
            <a:endParaRPr lang="en-US" dirty="0"/>
          </a:p>
        </p:txBody>
      </p:sp>
    </p:spTree>
    <p:extLst>
      <p:ext uri="{BB962C8B-B14F-4D97-AF65-F5344CB8AC3E}">
        <p14:creationId xmlns:p14="http://schemas.microsoft.com/office/powerpoint/2010/main" val="4411102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533400"/>
            <a:ext cx="7010400" cy="9144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04900" y="1400174"/>
            <a:ext cx="6629400" cy="4543425"/>
          </a:xfrm>
        </p:spPr>
        <p:txBody>
          <a:bodyPr/>
          <a:lstStyle/>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The first main innovation in the national UTDA (and in Indiana’s version) is the expanded definition of the “decanting power”:</a:t>
            </a:r>
          </a:p>
          <a:p>
            <a:pPr lvl="1" eaLnBrk="1" hangingPunct="1">
              <a:spcBef>
                <a:spcPts val="600"/>
              </a:spcBef>
              <a:buClr>
                <a:schemeClr val="tx1"/>
              </a:buClr>
            </a:pPr>
            <a:r>
              <a:rPr lang="en-US" dirty="0">
                <a:solidFill>
                  <a:schemeClr val="tx1"/>
                </a:solidFill>
              </a:rPr>
              <a:t>Includes the trustee’s power to distribute property from the existing trust to 1 or more “second trusts”</a:t>
            </a:r>
          </a:p>
          <a:p>
            <a:pPr lvl="1" eaLnBrk="1" hangingPunct="1">
              <a:spcBef>
                <a:spcPts val="600"/>
              </a:spcBef>
              <a:buClr>
                <a:schemeClr val="tx1"/>
              </a:buClr>
            </a:pPr>
            <a:r>
              <a:rPr lang="en-US" i="1" dirty="0">
                <a:solidFill>
                  <a:schemeClr val="tx1"/>
                </a:solidFill>
              </a:rPr>
              <a:t>ALSO </a:t>
            </a:r>
            <a:r>
              <a:rPr lang="en-US" dirty="0">
                <a:solidFill>
                  <a:schemeClr val="tx1"/>
                </a:solidFill>
              </a:rPr>
              <a:t>includes the trustee’s power to modify the terms of the first (existing) trust </a:t>
            </a:r>
            <a:r>
              <a:rPr lang="en-US" i="1" dirty="0">
                <a:solidFill>
                  <a:schemeClr val="tx1"/>
                </a:solidFill>
              </a:rPr>
              <a:t>without</a:t>
            </a:r>
            <a:r>
              <a:rPr lang="en-US" dirty="0">
                <a:solidFill>
                  <a:schemeClr val="tx1"/>
                </a:solidFill>
              </a:rPr>
              <a:t> distributing any assets to an actual “second trust” [</a:t>
            </a:r>
            <a:r>
              <a:rPr lang="en-US" i="1" dirty="0">
                <a:solidFill>
                  <a:schemeClr val="tx1"/>
                </a:solidFill>
              </a:rPr>
              <a:t>see </a:t>
            </a:r>
            <a:r>
              <a:rPr lang="en-US" dirty="0">
                <a:solidFill>
                  <a:schemeClr val="tx1"/>
                </a:solidFill>
              </a:rPr>
              <a:t>new §30-4-10-12(2)]</a:t>
            </a:r>
            <a:endParaRPr lang="en-US" i="1" dirty="0">
              <a:solidFill>
                <a:schemeClr val="tx1"/>
              </a:solidFill>
            </a:endParaRPr>
          </a:p>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The second innovation is the distinction between “expanded distributive discretion” (if the trustee has it under the terms of the first trust) and “limited distributive discretion”</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28</a:t>
            </a:fld>
            <a:endParaRPr lang="en-US" dirty="0"/>
          </a:p>
        </p:txBody>
      </p:sp>
    </p:spTree>
    <p:extLst>
      <p:ext uri="{BB962C8B-B14F-4D97-AF65-F5344CB8AC3E}">
        <p14:creationId xmlns:p14="http://schemas.microsoft.com/office/powerpoint/2010/main" val="33090224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533400"/>
            <a:ext cx="7010400" cy="9144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04900" y="1400174"/>
            <a:ext cx="6629400" cy="4543425"/>
          </a:xfrm>
        </p:spPr>
        <p:txBody>
          <a:bodyPr/>
          <a:lstStyle/>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Under the current (pre-2022) decanting statute, §30-4-3-36, the trustee’s possession of </a:t>
            </a:r>
            <a:r>
              <a:rPr lang="en-US" b="1" i="1" dirty="0">
                <a:solidFill>
                  <a:schemeClr val="tx1"/>
                </a:solidFill>
                <a:cs typeface="+mn-cs"/>
              </a:rPr>
              <a:t>any</a:t>
            </a:r>
            <a:r>
              <a:rPr lang="en-US" dirty="0">
                <a:solidFill>
                  <a:schemeClr val="tx1"/>
                </a:solidFill>
                <a:cs typeface="+mn-cs"/>
              </a:rPr>
              <a:t> discretion to invade and distribute principal gives that trustee the full power to make any permitted change in the structure and terms of the second trust (such as eliminating any remainder beneficiary), even if the discretionary distribution power is limited by some ascertainable standard such as HEMS</a:t>
            </a:r>
          </a:p>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But the new Indiana decanting statute limits the changes that the trustee can make through decanting if the trustee does not have “expanded distributive discretion” under the first (existing) trust’s terms</a:t>
            </a:r>
          </a:p>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The opportunity to use the old decanting statute runs out not later than June 30, 2022, at the latest</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29</a:t>
            </a:fld>
            <a:endParaRPr lang="en-US" dirty="0"/>
          </a:p>
        </p:txBody>
      </p:sp>
    </p:spTree>
    <p:extLst>
      <p:ext uri="{BB962C8B-B14F-4D97-AF65-F5344CB8AC3E}">
        <p14:creationId xmlns:p14="http://schemas.microsoft.com/office/powerpoint/2010/main" val="729348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685800"/>
            <a:ext cx="7010400" cy="914400"/>
          </a:xfrm>
        </p:spPr>
        <p:txBody>
          <a:bodyPr/>
          <a:lstStyle/>
          <a:p>
            <a:pPr algn="ctr" eaLnBrk="1" hangingPunct="1">
              <a:spcAft>
                <a:spcPts val="1200"/>
              </a:spcAft>
            </a:pPr>
            <a:r>
              <a:rPr lang="en-US" sz="2400" dirty="0">
                <a:solidFill>
                  <a:schemeClr val="tx1"/>
                </a:solidFill>
              </a:rPr>
              <a:t>A Preview of What’s In the Companion Paper</a:t>
            </a:r>
          </a:p>
        </p:txBody>
      </p:sp>
      <p:sp>
        <p:nvSpPr>
          <p:cNvPr id="16387" name="Rectangle 3"/>
          <p:cNvSpPr>
            <a:spLocks noGrp="1" noChangeArrowheads="1"/>
          </p:cNvSpPr>
          <p:nvPr>
            <p:ph type="body" idx="1"/>
          </p:nvPr>
        </p:nvSpPr>
        <p:spPr>
          <a:xfrm>
            <a:off x="1104900" y="1636486"/>
            <a:ext cx="6819900" cy="4078514"/>
          </a:xfrm>
        </p:spPr>
        <p:txBody>
          <a:bodyPr/>
          <a:lstStyle/>
          <a:p>
            <a:pPr eaLnBrk="1" hangingPunct="1">
              <a:spcBef>
                <a:spcPts val="600"/>
              </a:spcBef>
              <a:buClr>
                <a:schemeClr val="tx1"/>
              </a:buClr>
              <a:buFont typeface="Courier New" panose="02070309020205020404" pitchFamily="49" charset="0"/>
              <a:buChar char="o"/>
            </a:pPr>
            <a:r>
              <a:rPr lang="en-US" sz="2000" dirty="0">
                <a:solidFill>
                  <a:schemeClr val="tx1"/>
                </a:solidFill>
              </a:rPr>
              <a:t>Summary of HEA 1208 (estate &amp; trust technical corrections and updates to “slayer rule”)</a:t>
            </a:r>
          </a:p>
          <a:p>
            <a:pPr eaLnBrk="1" hangingPunct="1">
              <a:spcBef>
                <a:spcPts val="600"/>
              </a:spcBef>
              <a:buClr>
                <a:schemeClr val="tx1"/>
              </a:buClr>
              <a:buFont typeface="Courier New" panose="02070309020205020404" pitchFamily="49" charset="0"/>
              <a:buChar char="o"/>
            </a:pPr>
            <a:r>
              <a:rPr lang="en-US" sz="2000" dirty="0">
                <a:solidFill>
                  <a:schemeClr val="tx1"/>
                </a:solidFill>
              </a:rPr>
              <a:t>Summary of and text from SEA 66 (distributions from closed supervised estates)</a:t>
            </a:r>
          </a:p>
          <a:p>
            <a:pPr eaLnBrk="1" hangingPunct="1">
              <a:spcBef>
                <a:spcPts val="600"/>
              </a:spcBef>
              <a:buClr>
                <a:schemeClr val="tx1"/>
              </a:buClr>
              <a:buFont typeface="Courier New" panose="02070309020205020404" pitchFamily="49" charset="0"/>
              <a:buChar char="o"/>
            </a:pPr>
            <a:r>
              <a:rPr lang="en-US" sz="2000" dirty="0">
                <a:solidFill>
                  <a:schemeClr val="tx1"/>
                </a:solidFill>
              </a:rPr>
              <a:t>Summary of and text from SEA 67 (increase in “ceiling” to $100,000 for “small estate affidavits”)</a:t>
            </a:r>
          </a:p>
          <a:p>
            <a:pPr eaLnBrk="1" hangingPunct="1">
              <a:spcBef>
                <a:spcPts val="600"/>
              </a:spcBef>
              <a:buClr>
                <a:schemeClr val="tx1"/>
              </a:buClr>
              <a:buFont typeface="Courier New" panose="02070309020205020404" pitchFamily="49" charset="0"/>
              <a:buChar char="o"/>
            </a:pPr>
            <a:r>
              <a:rPr lang="en-US" sz="2000" dirty="0">
                <a:solidFill>
                  <a:schemeClr val="tx1"/>
                </a:solidFill>
              </a:rPr>
              <a:t>Summary of SEA 357 (county auditor and assessor processing of documents submitted in electronic form )</a:t>
            </a:r>
          </a:p>
          <a:p>
            <a:pPr eaLnBrk="1" hangingPunct="1">
              <a:spcBef>
                <a:spcPts val="600"/>
              </a:spcBef>
              <a:buClr>
                <a:schemeClr val="tx1"/>
              </a:buClr>
              <a:buFont typeface="Courier New" panose="02070309020205020404" pitchFamily="49" charset="0"/>
              <a:buChar char="o"/>
            </a:pPr>
            <a:r>
              <a:rPr lang="en-US" sz="2000" dirty="0">
                <a:solidFill>
                  <a:schemeClr val="tx1"/>
                </a:solidFill>
              </a:rPr>
              <a:t>Summary of HEA 1205 (Indiana’s enactment of Uniform Trust Decanting Act)</a:t>
            </a:r>
          </a:p>
          <a:p>
            <a:pPr eaLnBrk="1" hangingPunct="1">
              <a:spcBef>
                <a:spcPts val="600"/>
              </a:spcBef>
              <a:buClr>
                <a:schemeClr val="tx1"/>
              </a:buClr>
              <a:buFont typeface="Courier New" panose="02070309020205020404" pitchFamily="49" charset="0"/>
              <a:buChar char="o"/>
            </a:pPr>
            <a:r>
              <a:rPr lang="en-US" sz="2000" dirty="0">
                <a:solidFill>
                  <a:schemeClr val="tx1"/>
                </a:solidFill>
              </a:rPr>
              <a:t>Some details on the new rules and procedures under the Uniform Trust Decanting Act</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33450" y="533400"/>
            <a:ext cx="7010400" cy="9144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23950" y="1257300"/>
            <a:ext cx="6629400" cy="4610100"/>
          </a:xfrm>
        </p:spPr>
        <p:txBody>
          <a:bodyPr/>
          <a:lstStyle/>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The new statute (I.C.§30-4-10-14) defines “expanded distributive discretion” as ‒</a:t>
            </a:r>
          </a:p>
          <a:p>
            <a:pPr marL="731520" lvl="1" indent="0" eaLnBrk="1" hangingPunct="1">
              <a:spcBef>
                <a:spcPts val="600"/>
              </a:spcBef>
              <a:buClr>
                <a:schemeClr val="tx1"/>
              </a:buClr>
              <a:buNone/>
            </a:pPr>
            <a:r>
              <a:rPr lang="en-US" dirty="0">
                <a:solidFill>
                  <a:schemeClr val="tx1"/>
                </a:solidFill>
                <a:cs typeface="+mn-cs"/>
              </a:rPr>
              <a:t>“a discretionary power of distribution that is not limited to an ascertainable standard or a reasonably definite standard”</a:t>
            </a:r>
          </a:p>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If the trustee has “expanded distributive discretion,” then the decanting power can be exercised to make any change in the “second trust” that is not prohibited in the rest of new I.C. 30-4-10 [</a:t>
            </a:r>
            <a:r>
              <a:rPr lang="en-US" i="1" dirty="0">
                <a:solidFill>
                  <a:schemeClr val="tx1"/>
                </a:solidFill>
                <a:cs typeface="+mn-cs"/>
              </a:rPr>
              <a:t>see</a:t>
            </a:r>
            <a:r>
              <a:rPr lang="en-US" dirty="0">
                <a:solidFill>
                  <a:schemeClr val="tx1"/>
                </a:solidFill>
                <a:cs typeface="+mn-cs"/>
              </a:rPr>
              <a:t> new I.C.§30-4-10-33(a)]</a:t>
            </a:r>
          </a:p>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A trustee with expanded distributive discretion must still exercise the decanting power in a manner consistent with the first trust’s purposes [</a:t>
            </a:r>
            <a:r>
              <a:rPr lang="en-US" i="1" dirty="0">
                <a:solidFill>
                  <a:schemeClr val="tx1"/>
                </a:solidFill>
                <a:cs typeface="+mn-cs"/>
              </a:rPr>
              <a:t>see</a:t>
            </a:r>
            <a:r>
              <a:rPr lang="en-US" dirty="0">
                <a:solidFill>
                  <a:schemeClr val="tx1"/>
                </a:solidFill>
                <a:cs typeface="+mn-cs"/>
              </a:rPr>
              <a:t> new I.C.§30-4-10-33(b)]</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30</a:t>
            </a:fld>
            <a:endParaRPr lang="en-US" dirty="0"/>
          </a:p>
        </p:txBody>
      </p:sp>
    </p:spTree>
    <p:extLst>
      <p:ext uri="{BB962C8B-B14F-4D97-AF65-F5344CB8AC3E}">
        <p14:creationId xmlns:p14="http://schemas.microsoft.com/office/powerpoint/2010/main" val="21993954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33450" y="533400"/>
            <a:ext cx="7010400" cy="9144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23950" y="1257300"/>
            <a:ext cx="6629400" cy="4610100"/>
          </a:xfrm>
        </p:spPr>
        <p:txBody>
          <a:bodyPr/>
          <a:lstStyle/>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The new statute (I.C.§30-4-10-42(a)) defines “limited distributive discretion” as ‒</a:t>
            </a:r>
          </a:p>
          <a:p>
            <a:pPr marL="731520" lvl="1" indent="0" eaLnBrk="1" hangingPunct="1">
              <a:spcBef>
                <a:spcPts val="600"/>
              </a:spcBef>
              <a:buClr>
                <a:schemeClr val="tx1"/>
              </a:buClr>
              <a:buNone/>
            </a:pPr>
            <a:r>
              <a:rPr lang="en-US" dirty="0">
                <a:solidFill>
                  <a:schemeClr val="tx1"/>
                </a:solidFill>
                <a:cs typeface="+mn-cs"/>
              </a:rPr>
              <a:t>“a discretionary power of distribution that is limited to an ascertainable standard or a reasonably definite standard ”</a:t>
            </a:r>
          </a:p>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If the trustee has only “limited distributive discretion,” then the trustee can decant, but under subsection 42(c) ‒</a:t>
            </a:r>
          </a:p>
          <a:p>
            <a:pPr marL="731520" lvl="1" indent="0" eaLnBrk="1" hangingPunct="1">
              <a:spcBef>
                <a:spcPts val="600"/>
              </a:spcBef>
              <a:buClr>
                <a:schemeClr val="tx1"/>
              </a:buClr>
              <a:buNone/>
            </a:pPr>
            <a:r>
              <a:rPr lang="en-US" dirty="0">
                <a:solidFill>
                  <a:schemeClr val="tx1"/>
                </a:solidFill>
                <a:cs typeface="+mn-cs"/>
              </a:rPr>
              <a:t>“A second trust must grant each beneficiary of the first trust beneficial interests that are substantially similar to the beneficial interests of the beneficiary in the first trust.”</a:t>
            </a:r>
          </a:p>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A trustee with only limited distributive discretion can still make a wide variety of administrative changes</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31</a:t>
            </a:fld>
            <a:endParaRPr lang="en-US" dirty="0"/>
          </a:p>
        </p:txBody>
      </p:sp>
    </p:spTree>
    <p:extLst>
      <p:ext uri="{BB962C8B-B14F-4D97-AF65-F5344CB8AC3E}">
        <p14:creationId xmlns:p14="http://schemas.microsoft.com/office/powerpoint/2010/main" val="35246961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33450" y="533400"/>
            <a:ext cx="7010400" cy="9144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23950" y="1257300"/>
            <a:ext cx="6629400" cy="4610100"/>
          </a:xfrm>
        </p:spPr>
        <p:txBody>
          <a:bodyPr/>
          <a:lstStyle/>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If the trustee of the existing or first trust has only limited distributive discretion, what kinds of changes can the trustee make to a beneficiary’s interest under the second trust and still comply with the “substantially similar” requirement in I.C.§ 30-4-10-42(c)?</a:t>
            </a:r>
          </a:p>
          <a:p>
            <a:pPr lvl="1" eaLnBrk="1" hangingPunct="1">
              <a:spcBef>
                <a:spcPts val="600"/>
              </a:spcBef>
              <a:buClr>
                <a:schemeClr val="tx1"/>
              </a:buClr>
            </a:pPr>
            <a:r>
              <a:rPr lang="en-US" dirty="0">
                <a:solidFill>
                  <a:schemeClr val="tx1"/>
                </a:solidFill>
              </a:rPr>
              <a:t>If the first trust entitles beneficiary B to direct mandatory distribution(s), the second trust can permit indirect distributions for the benefit of B</a:t>
            </a:r>
          </a:p>
          <a:p>
            <a:pPr lvl="1" eaLnBrk="1" hangingPunct="1">
              <a:spcBef>
                <a:spcPts val="600"/>
              </a:spcBef>
              <a:buClr>
                <a:schemeClr val="tx1"/>
              </a:buClr>
            </a:pPr>
            <a:r>
              <a:rPr lang="en-US" dirty="0">
                <a:solidFill>
                  <a:schemeClr val="tx1"/>
                </a:solidFill>
              </a:rPr>
              <a:t>Or if the trustee reasonably believes that B is incapacitated or under a disability, the trustee can make, in the terms of the second trust, any change in B’s interest that is permitted under any part of the decanting statute (I.C. 30-4-10)</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32</a:t>
            </a:fld>
            <a:endParaRPr lang="en-US" dirty="0"/>
          </a:p>
        </p:txBody>
      </p:sp>
    </p:spTree>
    <p:extLst>
      <p:ext uri="{BB962C8B-B14F-4D97-AF65-F5344CB8AC3E}">
        <p14:creationId xmlns:p14="http://schemas.microsoft.com/office/powerpoint/2010/main" val="4420525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33450" y="533400"/>
            <a:ext cx="7010400" cy="9144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23950" y="1257300"/>
            <a:ext cx="6629400" cy="4610100"/>
          </a:xfrm>
        </p:spPr>
        <p:txBody>
          <a:bodyPr/>
          <a:lstStyle/>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What rules, principles and procedures for trust decanting under the pre-2022 Indiana statute are </a:t>
            </a:r>
            <a:r>
              <a:rPr lang="en-US" b="1" i="1" dirty="0">
                <a:solidFill>
                  <a:schemeClr val="tx1"/>
                </a:solidFill>
                <a:cs typeface="+mn-cs"/>
              </a:rPr>
              <a:t>not changing</a:t>
            </a:r>
            <a:r>
              <a:rPr lang="en-US" dirty="0">
                <a:solidFill>
                  <a:schemeClr val="tx1"/>
                </a:solidFill>
                <a:cs typeface="+mn-cs"/>
              </a:rPr>
              <a:t> under the new statute (I.C. 30-4-10)?</a:t>
            </a:r>
          </a:p>
          <a:p>
            <a:pPr lvl="1" eaLnBrk="1" hangingPunct="1">
              <a:spcBef>
                <a:spcPts val="600"/>
              </a:spcBef>
              <a:buClr>
                <a:schemeClr val="tx1"/>
              </a:buClr>
            </a:pPr>
            <a:r>
              <a:rPr lang="en-US" dirty="0">
                <a:solidFill>
                  <a:schemeClr val="tx1"/>
                </a:solidFill>
              </a:rPr>
              <a:t>The settlor of the first or existing trust can explicitly prohibit or restrict the use of decanting</a:t>
            </a:r>
          </a:p>
          <a:p>
            <a:pPr lvl="1" eaLnBrk="1" hangingPunct="1">
              <a:spcBef>
                <a:spcPts val="600"/>
              </a:spcBef>
              <a:buClr>
                <a:schemeClr val="tx1"/>
              </a:buClr>
            </a:pPr>
            <a:r>
              <a:rPr lang="en-US" dirty="0">
                <a:solidFill>
                  <a:schemeClr val="tx1"/>
                </a:solidFill>
              </a:rPr>
              <a:t>The settlor of the first or existing trust can include a special decanting power that would permit changes prohibited under the statute</a:t>
            </a:r>
          </a:p>
          <a:p>
            <a:pPr lvl="1" eaLnBrk="1" hangingPunct="1">
              <a:spcBef>
                <a:spcPts val="600"/>
              </a:spcBef>
              <a:buClr>
                <a:schemeClr val="tx1"/>
              </a:buClr>
            </a:pPr>
            <a:r>
              <a:rPr lang="en-US" dirty="0">
                <a:solidFill>
                  <a:schemeClr val="tx1"/>
                </a:solidFill>
              </a:rPr>
              <a:t>A trustee who has a decanting power cannot be forced to exercise it</a:t>
            </a:r>
          </a:p>
          <a:p>
            <a:pPr lvl="1" eaLnBrk="1" hangingPunct="1">
              <a:spcBef>
                <a:spcPts val="600"/>
              </a:spcBef>
              <a:buClr>
                <a:schemeClr val="tx1"/>
              </a:buClr>
            </a:pPr>
            <a:r>
              <a:rPr lang="en-US" dirty="0">
                <a:solidFill>
                  <a:schemeClr val="tx1"/>
                </a:solidFill>
              </a:rPr>
              <a:t>A trustee’s exercise of a decanting power that complies with the statute could still be found to violate the first trust’s purposes </a:t>
            </a:r>
            <a:r>
              <a:rPr lang="en-US" i="1" u="sng" dirty="0">
                <a:solidFill>
                  <a:schemeClr val="tx1"/>
                </a:solidFill>
              </a:rPr>
              <a:t>or</a:t>
            </a:r>
            <a:r>
              <a:rPr lang="en-US" dirty="0">
                <a:solidFill>
                  <a:schemeClr val="tx1"/>
                </a:solidFill>
              </a:rPr>
              <a:t> to be a breach of a fiduciary duty owed by the trustee</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33</a:t>
            </a:fld>
            <a:endParaRPr lang="en-US" dirty="0"/>
          </a:p>
        </p:txBody>
      </p:sp>
    </p:spTree>
    <p:extLst>
      <p:ext uri="{BB962C8B-B14F-4D97-AF65-F5344CB8AC3E}">
        <p14:creationId xmlns:p14="http://schemas.microsoft.com/office/powerpoint/2010/main" val="12289974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33450" y="533400"/>
            <a:ext cx="7010400" cy="9144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23950" y="1257300"/>
            <a:ext cx="6629400" cy="4610100"/>
          </a:xfrm>
        </p:spPr>
        <p:txBody>
          <a:bodyPr/>
          <a:lstStyle/>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What rules, principles and procedures for trust decanting under the pre-2022 Indiana statute are </a:t>
            </a:r>
            <a:r>
              <a:rPr lang="en-US" b="1" i="1" dirty="0">
                <a:solidFill>
                  <a:schemeClr val="tx1"/>
                </a:solidFill>
                <a:cs typeface="+mn-cs"/>
              </a:rPr>
              <a:t>not changing</a:t>
            </a:r>
            <a:r>
              <a:rPr lang="en-US" dirty="0">
                <a:solidFill>
                  <a:schemeClr val="tx1"/>
                </a:solidFill>
                <a:cs typeface="+mn-cs"/>
              </a:rPr>
              <a:t> under the new statute (I.C. 30-4-10)?</a:t>
            </a:r>
          </a:p>
          <a:p>
            <a:pPr lvl="1" eaLnBrk="1" hangingPunct="1">
              <a:spcBef>
                <a:spcPts val="600"/>
              </a:spcBef>
              <a:buClr>
                <a:schemeClr val="tx1"/>
              </a:buClr>
            </a:pPr>
            <a:r>
              <a:rPr lang="en-US" dirty="0">
                <a:solidFill>
                  <a:schemeClr val="tx1"/>
                </a:solidFill>
              </a:rPr>
              <a:t>If a beneficiary is not disabled and has any of five defined types of “vested interest” under the terms of the first trust, the second trust cannot reduce or eliminate that vested interest [section 41(f)(3)]</a:t>
            </a:r>
          </a:p>
          <a:p>
            <a:pPr lvl="1" eaLnBrk="1" hangingPunct="1">
              <a:spcBef>
                <a:spcPts val="600"/>
              </a:spcBef>
              <a:buClr>
                <a:schemeClr val="tx1"/>
              </a:buClr>
            </a:pPr>
            <a:r>
              <a:rPr lang="en-US" dirty="0">
                <a:solidFill>
                  <a:schemeClr val="tx1"/>
                </a:solidFill>
              </a:rPr>
              <a:t>The terms of the second trust cannot </a:t>
            </a:r>
            <a:r>
              <a:rPr lang="en-US" b="1" i="1" dirty="0">
                <a:solidFill>
                  <a:schemeClr val="tx1"/>
                </a:solidFill>
              </a:rPr>
              <a:t>add </a:t>
            </a:r>
            <a:r>
              <a:rPr lang="en-US" dirty="0">
                <a:solidFill>
                  <a:schemeClr val="tx1"/>
                </a:solidFill>
              </a:rPr>
              <a:t>a current beneficiary who is not a current beneficiary of the first trust [section 41(f))(1)]</a:t>
            </a:r>
          </a:p>
          <a:p>
            <a:pPr lvl="1" eaLnBrk="1" hangingPunct="1">
              <a:spcBef>
                <a:spcPts val="600"/>
              </a:spcBef>
              <a:buClr>
                <a:schemeClr val="tx1"/>
              </a:buClr>
            </a:pPr>
            <a:r>
              <a:rPr lang="en-US" dirty="0">
                <a:solidFill>
                  <a:schemeClr val="tx1"/>
                </a:solidFill>
              </a:rPr>
              <a:t>The terms of the second trust cannot </a:t>
            </a:r>
            <a:r>
              <a:rPr lang="en-US" b="1" i="1" dirty="0">
                <a:solidFill>
                  <a:schemeClr val="tx1"/>
                </a:solidFill>
              </a:rPr>
              <a:t>add </a:t>
            </a:r>
            <a:r>
              <a:rPr lang="en-US" dirty="0">
                <a:solidFill>
                  <a:schemeClr val="tx1"/>
                </a:solidFill>
              </a:rPr>
              <a:t>a successor beneficiary who is not a current beneficiary, successor beneficiary, or presumptive remainder beneficiary of the first trust (§41(f)(2))</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34</a:t>
            </a:fld>
            <a:endParaRPr lang="en-US" dirty="0"/>
          </a:p>
        </p:txBody>
      </p:sp>
    </p:spTree>
    <p:extLst>
      <p:ext uri="{BB962C8B-B14F-4D97-AF65-F5344CB8AC3E}">
        <p14:creationId xmlns:p14="http://schemas.microsoft.com/office/powerpoint/2010/main" val="3546809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33450" y="533400"/>
            <a:ext cx="7010400" cy="9144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23950" y="1257300"/>
            <a:ext cx="6629400" cy="4610100"/>
          </a:xfrm>
        </p:spPr>
        <p:txBody>
          <a:bodyPr/>
          <a:lstStyle/>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What rules, principles and procedures for trust decanting under the pre-2022 Indiana statute are </a:t>
            </a:r>
            <a:r>
              <a:rPr lang="en-US" b="1" i="1" dirty="0">
                <a:solidFill>
                  <a:schemeClr val="tx1"/>
                </a:solidFill>
                <a:cs typeface="+mn-cs"/>
              </a:rPr>
              <a:t>not changing</a:t>
            </a:r>
            <a:r>
              <a:rPr lang="en-US" dirty="0">
                <a:solidFill>
                  <a:schemeClr val="tx1"/>
                </a:solidFill>
                <a:cs typeface="+mn-cs"/>
              </a:rPr>
              <a:t> under the new statute (I.C. 30-4-10)?</a:t>
            </a:r>
          </a:p>
          <a:p>
            <a:pPr lvl="1" eaLnBrk="1" hangingPunct="1">
              <a:spcBef>
                <a:spcPts val="600"/>
              </a:spcBef>
              <a:buClr>
                <a:schemeClr val="tx1"/>
              </a:buClr>
            </a:pPr>
            <a:r>
              <a:rPr lang="en-US" dirty="0">
                <a:solidFill>
                  <a:schemeClr val="tx1"/>
                </a:solidFill>
              </a:rPr>
              <a:t>A trustee can petition the probate court for instructions or guidance about whether or not to decant [new§30-4-10-39 is more detailed]</a:t>
            </a:r>
          </a:p>
          <a:p>
            <a:pPr lvl="1" eaLnBrk="1" hangingPunct="1">
              <a:spcBef>
                <a:spcPts val="600"/>
              </a:spcBef>
              <a:buClr>
                <a:schemeClr val="tx1"/>
              </a:buClr>
            </a:pPr>
            <a:r>
              <a:rPr lang="en-US" dirty="0">
                <a:solidFill>
                  <a:schemeClr val="tx1"/>
                </a:solidFill>
              </a:rPr>
              <a:t>Decanting does not require probate court approval</a:t>
            </a:r>
          </a:p>
          <a:p>
            <a:pPr lvl="1" eaLnBrk="1" hangingPunct="1">
              <a:spcBef>
                <a:spcPts val="600"/>
              </a:spcBef>
              <a:buClr>
                <a:schemeClr val="tx1"/>
              </a:buClr>
            </a:pPr>
            <a:r>
              <a:rPr lang="en-US" dirty="0">
                <a:solidFill>
                  <a:schemeClr val="tx1"/>
                </a:solidFill>
              </a:rPr>
              <a:t>With limited exceptions under I.C.§§30-4-10-46 and -48, decanting does not require the consent of any beneficiary</a:t>
            </a:r>
          </a:p>
          <a:p>
            <a:pPr lvl="1" eaLnBrk="1" hangingPunct="1">
              <a:spcBef>
                <a:spcPts val="600"/>
              </a:spcBef>
              <a:buClr>
                <a:schemeClr val="tx1"/>
              </a:buClr>
            </a:pPr>
            <a:r>
              <a:rPr lang="en-US" dirty="0">
                <a:solidFill>
                  <a:schemeClr val="tx1"/>
                </a:solidFill>
              </a:rPr>
              <a:t>The trustee must send a pre-decanting notice 60 days in advance to all qualified beneficiaries of the first trust (and to the attorney general if there is a charitable interest) [</a:t>
            </a:r>
            <a:r>
              <a:rPr lang="en-US" i="1" dirty="0">
                <a:solidFill>
                  <a:schemeClr val="tx1"/>
                </a:solidFill>
              </a:rPr>
              <a:t>see</a:t>
            </a:r>
            <a:r>
              <a:rPr lang="en-US" dirty="0">
                <a:solidFill>
                  <a:schemeClr val="tx1"/>
                </a:solidFill>
              </a:rPr>
              <a:t>§§30-4-10-35 and  -36] </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35</a:t>
            </a:fld>
            <a:endParaRPr lang="en-US" dirty="0"/>
          </a:p>
        </p:txBody>
      </p:sp>
    </p:spTree>
    <p:extLst>
      <p:ext uri="{BB962C8B-B14F-4D97-AF65-F5344CB8AC3E}">
        <p14:creationId xmlns:p14="http://schemas.microsoft.com/office/powerpoint/2010/main" val="5102646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33450" y="533400"/>
            <a:ext cx="7010400" cy="9144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23950" y="1257300"/>
            <a:ext cx="6629400" cy="4610100"/>
          </a:xfrm>
        </p:spPr>
        <p:txBody>
          <a:bodyPr/>
          <a:lstStyle/>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What rules, principles and procedures for trust decanting under the pre-2022 Indiana statute are </a:t>
            </a:r>
            <a:r>
              <a:rPr lang="en-US" b="1" i="1" dirty="0">
                <a:solidFill>
                  <a:schemeClr val="tx1"/>
                </a:solidFill>
                <a:cs typeface="+mn-cs"/>
              </a:rPr>
              <a:t>not changing</a:t>
            </a:r>
            <a:r>
              <a:rPr lang="en-US" dirty="0">
                <a:solidFill>
                  <a:schemeClr val="tx1"/>
                </a:solidFill>
                <a:cs typeface="+mn-cs"/>
              </a:rPr>
              <a:t> under the new statute (I.C. 30-4-10)?</a:t>
            </a:r>
          </a:p>
          <a:p>
            <a:pPr lvl="1" eaLnBrk="1" hangingPunct="1">
              <a:spcBef>
                <a:spcPts val="600"/>
              </a:spcBef>
              <a:buClr>
                <a:schemeClr val="tx1"/>
              </a:buClr>
            </a:pPr>
            <a:r>
              <a:rPr lang="en-US" dirty="0">
                <a:solidFill>
                  <a:schemeClr val="tx1"/>
                </a:solidFill>
              </a:rPr>
              <a:t>The 60-day waiting period (after notice and before the trustee can proceed with decanting) can be waived, but only if all persons entitled to notice sign written waivers [§30-4-10-35(d)]</a:t>
            </a:r>
          </a:p>
          <a:p>
            <a:pPr lvl="1" eaLnBrk="1" hangingPunct="1">
              <a:spcBef>
                <a:spcPts val="600"/>
              </a:spcBef>
              <a:buClr>
                <a:schemeClr val="tx1"/>
              </a:buClr>
            </a:pPr>
            <a:r>
              <a:rPr lang="en-US" dirty="0">
                <a:solidFill>
                  <a:schemeClr val="tx1"/>
                </a:solidFill>
              </a:rPr>
              <a:t>After the 60-day waiting period ends or has been validly waived, the trustee actually exercises the decanting power by signing a written record with specified content [§30-4-10-40]</a:t>
            </a:r>
          </a:p>
          <a:p>
            <a:pPr lvl="1" eaLnBrk="1" hangingPunct="1">
              <a:spcBef>
                <a:spcPts val="600"/>
              </a:spcBef>
              <a:buClr>
                <a:schemeClr val="tx1"/>
              </a:buClr>
            </a:pPr>
            <a:r>
              <a:rPr lang="en-US" dirty="0">
                <a:solidFill>
                  <a:schemeClr val="tx1"/>
                </a:solidFill>
              </a:rPr>
              <a:t>The written record of decanting must identify the first and second trusts and the property that is being “distributed” to the second trust</a:t>
            </a:r>
          </a:p>
          <a:p>
            <a:pPr lvl="1" eaLnBrk="1" hangingPunct="1">
              <a:spcBef>
                <a:spcPts val="600"/>
              </a:spcBef>
              <a:buClr>
                <a:schemeClr val="tx1"/>
              </a:buClr>
            </a:pPr>
            <a:endParaRPr lang="en-US" dirty="0">
              <a:solidFill>
                <a:schemeClr val="tx1"/>
              </a:solidFill>
            </a:endParaRPr>
          </a:p>
          <a:p>
            <a:pPr lvl="1" eaLnBrk="1" hangingPunct="1">
              <a:spcBef>
                <a:spcPts val="600"/>
              </a:spcBef>
              <a:buClr>
                <a:schemeClr val="tx1"/>
              </a:buClr>
            </a:pPr>
            <a:endParaRPr lang="en-US" dirty="0">
              <a:solidFill>
                <a:schemeClr val="tx1"/>
              </a:solidFill>
            </a:endParaRP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36</a:t>
            </a:fld>
            <a:endParaRPr lang="en-US" dirty="0"/>
          </a:p>
        </p:txBody>
      </p:sp>
    </p:spTree>
    <p:extLst>
      <p:ext uri="{BB962C8B-B14F-4D97-AF65-F5344CB8AC3E}">
        <p14:creationId xmlns:p14="http://schemas.microsoft.com/office/powerpoint/2010/main" val="19471246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33450" y="533400"/>
            <a:ext cx="7010400" cy="9144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23950" y="1257300"/>
            <a:ext cx="6629400" cy="4610100"/>
          </a:xfrm>
        </p:spPr>
        <p:txBody>
          <a:bodyPr/>
          <a:lstStyle/>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A non-exclusive list of </a:t>
            </a:r>
            <a:r>
              <a:rPr lang="en-US" b="1" i="1" dirty="0">
                <a:solidFill>
                  <a:schemeClr val="tx1"/>
                </a:solidFill>
                <a:cs typeface="+mn-cs"/>
              </a:rPr>
              <a:t>new </a:t>
            </a:r>
            <a:r>
              <a:rPr lang="en-US" dirty="0">
                <a:solidFill>
                  <a:schemeClr val="tx1"/>
                </a:solidFill>
                <a:cs typeface="+mn-cs"/>
              </a:rPr>
              <a:t>or </a:t>
            </a:r>
            <a:r>
              <a:rPr lang="en-US" b="1" i="1" dirty="0">
                <a:solidFill>
                  <a:schemeClr val="tx1"/>
                </a:solidFill>
                <a:cs typeface="+mn-cs"/>
              </a:rPr>
              <a:t>clarified</a:t>
            </a:r>
            <a:r>
              <a:rPr lang="en-US" b="1" dirty="0">
                <a:solidFill>
                  <a:schemeClr val="tx1"/>
                </a:solidFill>
                <a:cs typeface="+mn-cs"/>
              </a:rPr>
              <a:t> </a:t>
            </a:r>
            <a:r>
              <a:rPr lang="en-US" dirty="0">
                <a:solidFill>
                  <a:schemeClr val="tx1"/>
                </a:solidFill>
                <a:cs typeface="+mn-cs"/>
              </a:rPr>
              <a:t>provisions that are in the new decanting statute (I.C. 30-4-10) but not in the pre-2022 statute:</a:t>
            </a:r>
          </a:p>
          <a:p>
            <a:pPr lvl="1" eaLnBrk="1" hangingPunct="1">
              <a:spcBef>
                <a:spcPts val="600"/>
              </a:spcBef>
              <a:buClr>
                <a:schemeClr val="tx1"/>
              </a:buClr>
            </a:pPr>
            <a:r>
              <a:rPr lang="en-US" dirty="0">
                <a:solidFill>
                  <a:schemeClr val="tx1"/>
                </a:solidFill>
              </a:rPr>
              <a:t>I.C. §30-4-10-41(g) and (h) allow the terms of the second trust to create or modify appointment powers that are exercisable by current beneficiaries or presumptive remainder beneficiaries of the first trust, even if the appointment powers can be exercised in favor of persons who are not beneficiaries of the first trust</a:t>
            </a:r>
          </a:p>
          <a:p>
            <a:pPr lvl="1" eaLnBrk="1" hangingPunct="1">
              <a:spcBef>
                <a:spcPts val="600"/>
              </a:spcBef>
              <a:buClr>
                <a:schemeClr val="tx1"/>
              </a:buClr>
            </a:pPr>
            <a:r>
              <a:rPr lang="en-US" dirty="0">
                <a:solidFill>
                  <a:schemeClr val="tx1"/>
                </a:solidFill>
              </a:rPr>
              <a:t>I.C.§§30-4-10-41(g) 30-4-10-42(c) allow decanting to change the governing law for the second trust unless doing so would impair a charitable interest</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37</a:t>
            </a:fld>
            <a:endParaRPr lang="en-US" dirty="0"/>
          </a:p>
        </p:txBody>
      </p:sp>
    </p:spTree>
    <p:extLst>
      <p:ext uri="{BB962C8B-B14F-4D97-AF65-F5344CB8AC3E}">
        <p14:creationId xmlns:p14="http://schemas.microsoft.com/office/powerpoint/2010/main" val="6565232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33450" y="533400"/>
            <a:ext cx="7010400" cy="9144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23950" y="1257300"/>
            <a:ext cx="6629400" cy="4610100"/>
          </a:xfrm>
        </p:spPr>
        <p:txBody>
          <a:bodyPr/>
          <a:lstStyle/>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A non-exclusive list of </a:t>
            </a:r>
            <a:r>
              <a:rPr lang="en-US" b="1" i="1" dirty="0">
                <a:solidFill>
                  <a:schemeClr val="tx1"/>
                </a:solidFill>
                <a:cs typeface="+mn-cs"/>
              </a:rPr>
              <a:t>new </a:t>
            </a:r>
            <a:r>
              <a:rPr lang="en-US" dirty="0">
                <a:solidFill>
                  <a:schemeClr val="tx1"/>
                </a:solidFill>
                <a:cs typeface="+mn-cs"/>
              </a:rPr>
              <a:t>or </a:t>
            </a:r>
            <a:r>
              <a:rPr lang="en-US" b="1" i="1" dirty="0">
                <a:solidFill>
                  <a:schemeClr val="tx1"/>
                </a:solidFill>
                <a:cs typeface="+mn-cs"/>
              </a:rPr>
              <a:t>clarified</a:t>
            </a:r>
            <a:r>
              <a:rPr lang="en-US" b="1" dirty="0">
                <a:solidFill>
                  <a:schemeClr val="tx1"/>
                </a:solidFill>
                <a:cs typeface="+mn-cs"/>
              </a:rPr>
              <a:t> </a:t>
            </a:r>
            <a:r>
              <a:rPr lang="en-US" dirty="0">
                <a:solidFill>
                  <a:schemeClr val="tx1"/>
                </a:solidFill>
                <a:cs typeface="+mn-cs"/>
              </a:rPr>
              <a:t>provisions that are in the new decanting statute (I.C. 30-4-10) but not in the pre-2022 statute (</a:t>
            </a:r>
            <a:r>
              <a:rPr lang="en-US" i="1" dirty="0">
                <a:solidFill>
                  <a:schemeClr val="tx1"/>
                </a:solidFill>
                <a:cs typeface="+mn-cs"/>
              </a:rPr>
              <a:t>continued</a:t>
            </a:r>
            <a:r>
              <a:rPr lang="en-US" dirty="0">
                <a:solidFill>
                  <a:schemeClr val="tx1"/>
                </a:solidFill>
                <a:cs typeface="+mn-cs"/>
              </a:rPr>
              <a:t>): </a:t>
            </a:r>
          </a:p>
          <a:p>
            <a:pPr lvl="1" eaLnBrk="1" hangingPunct="1">
              <a:spcBef>
                <a:spcPts val="600"/>
              </a:spcBef>
              <a:buClr>
                <a:schemeClr val="tx1"/>
              </a:buClr>
            </a:pPr>
            <a:r>
              <a:rPr lang="en-US" dirty="0">
                <a:solidFill>
                  <a:schemeClr val="tx1"/>
                </a:solidFill>
              </a:rPr>
              <a:t>If a beneficiary of the first trust fits the broad definition of “beneficiary with a disability,” then even if the disabled beneficiary has a vested interest (such as a right to receive an immediate lump-sum distribution or a mandatory life income interest), new I.C.§30-4-10-43 permits the trustee or a “special needs fiduciary” to decant to a second trust that functions as a discretionary special needs trust for that disabled beneficiary</a:t>
            </a:r>
          </a:p>
          <a:p>
            <a:pPr lvl="1" eaLnBrk="1" hangingPunct="1">
              <a:spcBef>
                <a:spcPts val="600"/>
              </a:spcBef>
              <a:buClr>
                <a:schemeClr val="tx1"/>
              </a:buClr>
            </a:pPr>
            <a:r>
              <a:rPr lang="en-US" dirty="0">
                <a:solidFill>
                  <a:schemeClr val="tx1"/>
                </a:solidFill>
              </a:rPr>
              <a:t>Subsection 43(f) specifically mentions first-party (d)(4)(A) trusts and (d)(4)(C) pooled trusts</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38</a:t>
            </a:fld>
            <a:endParaRPr lang="en-US" dirty="0"/>
          </a:p>
        </p:txBody>
      </p:sp>
    </p:spTree>
    <p:extLst>
      <p:ext uri="{BB962C8B-B14F-4D97-AF65-F5344CB8AC3E}">
        <p14:creationId xmlns:p14="http://schemas.microsoft.com/office/powerpoint/2010/main" val="17214322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33450" y="533400"/>
            <a:ext cx="7010400" cy="9144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23950" y="1257300"/>
            <a:ext cx="6629400" cy="4838700"/>
          </a:xfrm>
        </p:spPr>
        <p:txBody>
          <a:bodyPr/>
          <a:lstStyle/>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A non-exclusive list of </a:t>
            </a:r>
            <a:r>
              <a:rPr lang="en-US" b="1" i="1" dirty="0">
                <a:solidFill>
                  <a:schemeClr val="tx1"/>
                </a:solidFill>
                <a:cs typeface="+mn-cs"/>
              </a:rPr>
              <a:t>new </a:t>
            </a:r>
            <a:r>
              <a:rPr lang="en-US" dirty="0">
                <a:solidFill>
                  <a:schemeClr val="tx1"/>
                </a:solidFill>
                <a:cs typeface="+mn-cs"/>
              </a:rPr>
              <a:t>or </a:t>
            </a:r>
            <a:r>
              <a:rPr lang="en-US" b="1" i="1" dirty="0">
                <a:solidFill>
                  <a:schemeClr val="tx1"/>
                </a:solidFill>
                <a:cs typeface="+mn-cs"/>
              </a:rPr>
              <a:t>clarified</a:t>
            </a:r>
            <a:r>
              <a:rPr lang="en-US" b="1" dirty="0">
                <a:solidFill>
                  <a:schemeClr val="tx1"/>
                </a:solidFill>
                <a:cs typeface="+mn-cs"/>
              </a:rPr>
              <a:t> </a:t>
            </a:r>
            <a:r>
              <a:rPr lang="en-US" dirty="0">
                <a:solidFill>
                  <a:schemeClr val="tx1"/>
                </a:solidFill>
                <a:cs typeface="+mn-cs"/>
              </a:rPr>
              <a:t>provisions that are in the new decanting statute (I.C. 30-4-10) but not in the pre-2022 statute (</a:t>
            </a:r>
            <a:r>
              <a:rPr lang="en-US" i="1" dirty="0">
                <a:solidFill>
                  <a:schemeClr val="tx1"/>
                </a:solidFill>
                <a:cs typeface="+mn-cs"/>
              </a:rPr>
              <a:t>continued</a:t>
            </a:r>
            <a:r>
              <a:rPr lang="en-US" dirty="0">
                <a:solidFill>
                  <a:schemeClr val="tx1"/>
                </a:solidFill>
                <a:cs typeface="+mn-cs"/>
              </a:rPr>
              <a:t>): </a:t>
            </a:r>
          </a:p>
          <a:p>
            <a:pPr lvl="1" eaLnBrk="1" hangingPunct="1">
              <a:spcBef>
                <a:spcPts val="600"/>
              </a:spcBef>
              <a:buClr>
                <a:schemeClr val="tx1"/>
              </a:buClr>
            </a:pPr>
            <a:r>
              <a:rPr lang="en-US" dirty="0">
                <a:solidFill>
                  <a:schemeClr val="tx1"/>
                </a:solidFill>
              </a:rPr>
              <a:t>New §30-4-10-44 contains detailed rules which prohibit the use of decanting to diminish a charitable interest under the first trust or to alter a charitable purpose or a condition or restriction stated in the first trust</a:t>
            </a:r>
          </a:p>
          <a:p>
            <a:pPr lvl="1" eaLnBrk="1" hangingPunct="1">
              <a:spcBef>
                <a:spcPts val="600"/>
              </a:spcBef>
              <a:buClr>
                <a:schemeClr val="tx1"/>
              </a:buClr>
            </a:pPr>
            <a:r>
              <a:rPr lang="en-US" dirty="0">
                <a:solidFill>
                  <a:schemeClr val="tx1"/>
                </a:solidFill>
              </a:rPr>
              <a:t>If a charitable interest in the first trust is a “determinable charitable interest” (as defined), then the second trust cannot change the governing law unless (a) the attorney general consents in writing, (b) the A.G. fails to object in writing before the end of the notice period, or (c) the court approves</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39</a:t>
            </a:fld>
            <a:endParaRPr lang="en-US" dirty="0"/>
          </a:p>
        </p:txBody>
      </p:sp>
    </p:spTree>
    <p:extLst>
      <p:ext uri="{BB962C8B-B14F-4D97-AF65-F5344CB8AC3E}">
        <p14:creationId xmlns:p14="http://schemas.microsoft.com/office/powerpoint/2010/main" val="592691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685800"/>
            <a:ext cx="7010400" cy="914400"/>
          </a:xfrm>
        </p:spPr>
        <p:txBody>
          <a:bodyPr/>
          <a:lstStyle/>
          <a:p>
            <a:pPr algn="ctr" eaLnBrk="1" hangingPunct="1">
              <a:spcAft>
                <a:spcPts val="1200"/>
              </a:spcAft>
            </a:pPr>
            <a:r>
              <a:rPr lang="en-US" sz="2400" dirty="0">
                <a:solidFill>
                  <a:schemeClr val="tx1"/>
                </a:solidFill>
              </a:rPr>
              <a:t>Effective Date</a:t>
            </a:r>
          </a:p>
        </p:txBody>
      </p:sp>
      <p:sp>
        <p:nvSpPr>
          <p:cNvPr id="16387" name="Rectangle 3"/>
          <p:cNvSpPr>
            <a:spLocks noGrp="1" noChangeArrowheads="1"/>
          </p:cNvSpPr>
          <p:nvPr>
            <p:ph type="body" idx="1"/>
          </p:nvPr>
        </p:nvSpPr>
        <p:spPr>
          <a:xfrm>
            <a:off x="1104900" y="1636486"/>
            <a:ext cx="6629400" cy="4078514"/>
          </a:xfrm>
        </p:spPr>
        <p:txBody>
          <a:bodyPr/>
          <a:lstStyle/>
          <a:p>
            <a:pPr eaLnBrk="1" hangingPunct="1">
              <a:spcBef>
                <a:spcPts val="600"/>
              </a:spcBef>
              <a:buClr>
                <a:schemeClr val="tx1"/>
              </a:buClr>
              <a:buFont typeface="Courier New" panose="02070309020205020404" pitchFamily="49" charset="0"/>
              <a:buChar char="o"/>
            </a:pPr>
            <a:r>
              <a:rPr lang="en-US" sz="2000" dirty="0">
                <a:solidFill>
                  <a:schemeClr val="tx1"/>
                </a:solidFill>
              </a:rPr>
              <a:t>All the new statutes covered in this presentation have an effective date of July 1, 2022</a:t>
            </a:r>
          </a:p>
          <a:p>
            <a:pPr eaLnBrk="1" hangingPunct="1">
              <a:spcBef>
                <a:spcPts val="600"/>
              </a:spcBef>
              <a:buClr>
                <a:schemeClr val="tx1"/>
              </a:buClr>
              <a:buFont typeface="Courier New" panose="02070309020205020404" pitchFamily="49" charset="0"/>
              <a:buChar char="o"/>
            </a:pPr>
            <a:r>
              <a:rPr lang="en-US" sz="2000" dirty="0">
                <a:solidFill>
                  <a:schemeClr val="tx1"/>
                </a:solidFill>
              </a:rPr>
              <a:t>So, the changes apply to decedents dying or to proceedings filed or pending on or after July 1, 2022</a:t>
            </a:r>
          </a:p>
          <a:p>
            <a:pPr eaLnBrk="1" hangingPunct="1">
              <a:spcBef>
                <a:spcPts val="600"/>
              </a:spcBef>
              <a:buClr>
                <a:schemeClr val="tx1"/>
              </a:buClr>
              <a:buFont typeface="Courier New" panose="02070309020205020404" pitchFamily="49" charset="0"/>
              <a:buChar char="o"/>
            </a:pPr>
            <a:r>
              <a:rPr lang="en-US" sz="2000" dirty="0">
                <a:solidFill>
                  <a:schemeClr val="tx1"/>
                </a:solidFill>
              </a:rPr>
              <a:t>Some changes in Senate Enrolled Act 357 won’t be effective and enforceable until January 1, 2024</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4</a:t>
            </a:fld>
            <a:endParaRPr lang="en-US" dirty="0"/>
          </a:p>
        </p:txBody>
      </p:sp>
    </p:spTree>
    <p:extLst>
      <p:ext uri="{BB962C8B-B14F-4D97-AF65-F5344CB8AC3E}">
        <p14:creationId xmlns:p14="http://schemas.microsoft.com/office/powerpoint/2010/main" val="6313917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33450" y="342900"/>
            <a:ext cx="7010400" cy="9144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23950" y="1123950"/>
            <a:ext cx="6629400" cy="4819650"/>
          </a:xfrm>
        </p:spPr>
        <p:txBody>
          <a:bodyPr/>
          <a:lstStyle/>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A non-exclusive list of </a:t>
            </a:r>
            <a:r>
              <a:rPr lang="en-US" b="1" i="1" dirty="0">
                <a:solidFill>
                  <a:schemeClr val="tx1"/>
                </a:solidFill>
                <a:cs typeface="+mn-cs"/>
              </a:rPr>
              <a:t>new </a:t>
            </a:r>
            <a:r>
              <a:rPr lang="en-US" dirty="0">
                <a:solidFill>
                  <a:schemeClr val="tx1"/>
                </a:solidFill>
                <a:cs typeface="+mn-cs"/>
              </a:rPr>
              <a:t>or </a:t>
            </a:r>
            <a:r>
              <a:rPr lang="en-US" b="1" i="1" dirty="0">
                <a:solidFill>
                  <a:schemeClr val="tx1"/>
                </a:solidFill>
                <a:cs typeface="+mn-cs"/>
              </a:rPr>
              <a:t>clarified</a:t>
            </a:r>
            <a:r>
              <a:rPr lang="en-US" b="1" dirty="0">
                <a:solidFill>
                  <a:schemeClr val="tx1"/>
                </a:solidFill>
                <a:cs typeface="+mn-cs"/>
              </a:rPr>
              <a:t> </a:t>
            </a:r>
            <a:r>
              <a:rPr lang="en-US" dirty="0">
                <a:solidFill>
                  <a:schemeClr val="tx1"/>
                </a:solidFill>
                <a:cs typeface="+mn-cs"/>
              </a:rPr>
              <a:t>provisions that are in the new decanting statute (I.C. 30-4-10) but not in the pre-2022 statute (</a:t>
            </a:r>
            <a:r>
              <a:rPr lang="en-US" i="1" dirty="0">
                <a:solidFill>
                  <a:schemeClr val="tx1"/>
                </a:solidFill>
                <a:cs typeface="+mn-cs"/>
              </a:rPr>
              <a:t>continued</a:t>
            </a:r>
            <a:r>
              <a:rPr lang="en-US" dirty="0">
                <a:solidFill>
                  <a:schemeClr val="tx1"/>
                </a:solidFill>
                <a:cs typeface="+mn-cs"/>
              </a:rPr>
              <a:t>): </a:t>
            </a:r>
          </a:p>
          <a:p>
            <a:pPr lvl="1" eaLnBrk="1" hangingPunct="1">
              <a:spcBef>
                <a:spcPts val="600"/>
              </a:spcBef>
              <a:buClr>
                <a:schemeClr val="tx1"/>
              </a:buClr>
            </a:pPr>
            <a:r>
              <a:rPr lang="en-US" dirty="0">
                <a:solidFill>
                  <a:schemeClr val="tx1"/>
                </a:solidFill>
              </a:rPr>
              <a:t>If the first trust instrument specifies the compensation of a fiduciary who has authority to decant, new §30-4-10-46 prohibits the use of decanting to increase that fiduciary’s compensation under the second trust’s terms unless the probate court approves the increase </a:t>
            </a:r>
            <a:r>
              <a:rPr lang="en-US" b="1" i="1" dirty="0">
                <a:solidFill>
                  <a:schemeClr val="tx1"/>
                </a:solidFill>
              </a:rPr>
              <a:t>or</a:t>
            </a:r>
            <a:r>
              <a:rPr lang="en-US" dirty="0">
                <a:solidFill>
                  <a:schemeClr val="tx1"/>
                </a:solidFill>
              </a:rPr>
              <a:t> all qualified beneficiaries of the second trust consent in writing to the increase</a:t>
            </a:r>
          </a:p>
          <a:p>
            <a:pPr lvl="1" eaLnBrk="1" hangingPunct="1">
              <a:spcBef>
                <a:spcPts val="600"/>
              </a:spcBef>
              <a:buClr>
                <a:schemeClr val="tx1"/>
              </a:buClr>
            </a:pPr>
            <a:r>
              <a:rPr lang="en-US" dirty="0">
                <a:solidFill>
                  <a:schemeClr val="tx1"/>
                </a:solidFill>
              </a:rPr>
              <a:t>New §30-4-1-47(a) and (c) generally prohibit a reduction of fiduciary liability in the aggregate </a:t>
            </a:r>
            <a:r>
              <a:rPr lang="en-US" b="1" i="1" dirty="0">
                <a:solidFill>
                  <a:schemeClr val="tx1"/>
                </a:solidFill>
              </a:rPr>
              <a:t>or</a:t>
            </a:r>
            <a:r>
              <a:rPr lang="en-US" dirty="0">
                <a:solidFill>
                  <a:schemeClr val="tx1"/>
                </a:solidFill>
              </a:rPr>
              <a:t> reducing any authorized fiduciary’s standard of liability under the second trust</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40</a:t>
            </a:fld>
            <a:endParaRPr lang="en-US" dirty="0"/>
          </a:p>
        </p:txBody>
      </p:sp>
    </p:spTree>
    <p:extLst>
      <p:ext uri="{BB962C8B-B14F-4D97-AF65-F5344CB8AC3E}">
        <p14:creationId xmlns:p14="http://schemas.microsoft.com/office/powerpoint/2010/main" val="41319317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33450" y="342900"/>
            <a:ext cx="7010400" cy="9144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23950" y="1123950"/>
            <a:ext cx="6629400" cy="4819650"/>
          </a:xfrm>
        </p:spPr>
        <p:txBody>
          <a:bodyPr/>
          <a:lstStyle/>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A non-exclusive list of </a:t>
            </a:r>
            <a:r>
              <a:rPr lang="en-US" b="1" i="1" dirty="0">
                <a:solidFill>
                  <a:schemeClr val="tx1"/>
                </a:solidFill>
                <a:cs typeface="+mn-cs"/>
              </a:rPr>
              <a:t>new </a:t>
            </a:r>
            <a:r>
              <a:rPr lang="en-US" dirty="0">
                <a:solidFill>
                  <a:schemeClr val="tx1"/>
                </a:solidFill>
                <a:cs typeface="+mn-cs"/>
              </a:rPr>
              <a:t>or </a:t>
            </a:r>
            <a:r>
              <a:rPr lang="en-US" b="1" i="1" dirty="0">
                <a:solidFill>
                  <a:schemeClr val="tx1"/>
                </a:solidFill>
                <a:cs typeface="+mn-cs"/>
              </a:rPr>
              <a:t>clarified</a:t>
            </a:r>
            <a:r>
              <a:rPr lang="en-US" b="1" dirty="0">
                <a:solidFill>
                  <a:schemeClr val="tx1"/>
                </a:solidFill>
                <a:cs typeface="+mn-cs"/>
              </a:rPr>
              <a:t> </a:t>
            </a:r>
            <a:r>
              <a:rPr lang="en-US" dirty="0">
                <a:solidFill>
                  <a:schemeClr val="tx1"/>
                </a:solidFill>
                <a:cs typeface="+mn-cs"/>
              </a:rPr>
              <a:t>provisions that are in the new decanting statute (I.C. 30-4-10) but not in the pre-2022 statute (</a:t>
            </a:r>
            <a:r>
              <a:rPr lang="en-US" i="1" dirty="0">
                <a:solidFill>
                  <a:schemeClr val="tx1"/>
                </a:solidFill>
                <a:cs typeface="+mn-cs"/>
              </a:rPr>
              <a:t>continued</a:t>
            </a:r>
            <a:r>
              <a:rPr lang="en-US" dirty="0">
                <a:solidFill>
                  <a:schemeClr val="tx1"/>
                </a:solidFill>
                <a:cs typeface="+mn-cs"/>
              </a:rPr>
              <a:t>): </a:t>
            </a:r>
          </a:p>
          <a:p>
            <a:pPr lvl="1" eaLnBrk="1" hangingPunct="1">
              <a:spcBef>
                <a:spcPts val="600"/>
              </a:spcBef>
              <a:buClr>
                <a:schemeClr val="tx1"/>
              </a:buClr>
            </a:pPr>
            <a:r>
              <a:rPr lang="en-US" dirty="0">
                <a:solidFill>
                  <a:schemeClr val="tx1"/>
                </a:solidFill>
              </a:rPr>
              <a:t>Under new §30-4-1-47(b), the terms of the second trust can provide for indemnification of an authorized fiduciary of the first trust “for any liability or claim that would have been payable from the first trust if the decanting power had not been exercised”</a:t>
            </a:r>
          </a:p>
          <a:p>
            <a:pPr lvl="1" eaLnBrk="1" hangingPunct="1">
              <a:spcBef>
                <a:spcPts val="600"/>
              </a:spcBef>
              <a:buClr>
                <a:schemeClr val="tx1"/>
              </a:buClr>
            </a:pPr>
            <a:r>
              <a:rPr lang="en-US" dirty="0">
                <a:solidFill>
                  <a:schemeClr val="tx1"/>
                </a:solidFill>
              </a:rPr>
              <a:t>Under new §30-4-1-47(d), the terms of the second trust can divide and allocate fiduciary powers and responsibilities among multiple trustees and/or trust directors [</a:t>
            </a:r>
            <a:r>
              <a:rPr lang="en-US" i="1" dirty="0">
                <a:solidFill>
                  <a:schemeClr val="tx1"/>
                </a:solidFill>
              </a:rPr>
              <a:t>this was implied under the pre-2022 decanting statute but not explicitly stated</a:t>
            </a:r>
            <a:r>
              <a:rPr lang="en-US" dirty="0">
                <a:solidFill>
                  <a:schemeClr val="tx1"/>
                </a:solidFill>
              </a:rPr>
              <a:t>]</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41</a:t>
            </a:fld>
            <a:endParaRPr lang="en-US" dirty="0"/>
          </a:p>
        </p:txBody>
      </p:sp>
    </p:spTree>
    <p:extLst>
      <p:ext uri="{BB962C8B-B14F-4D97-AF65-F5344CB8AC3E}">
        <p14:creationId xmlns:p14="http://schemas.microsoft.com/office/powerpoint/2010/main" val="37411364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33450" y="342900"/>
            <a:ext cx="7010400" cy="9144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23950" y="1123950"/>
            <a:ext cx="6629400" cy="4819650"/>
          </a:xfrm>
        </p:spPr>
        <p:txBody>
          <a:bodyPr/>
          <a:lstStyle/>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A non-exclusive list of </a:t>
            </a:r>
            <a:r>
              <a:rPr lang="en-US" b="1" i="1" dirty="0">
                <a:solidFill>
                  <a:schemeClr val="tx1"/>
                </a:solidFill>
                <a:cs typeface="+mn-cs"/>
              </a:rPr>
              <a:t>new </a:t>
            </a:r>
            <a:r>
              <a:rPr lang="en-US" dirty="0">
                <a:solidFill>
                  <a:schemeClr val="tx1"/>
                </a:solidFill>
                <a:cs typeface="+mn-cs"/>
              </a:rPr>
              <a:t>or </a:t>
            </a:r>
            <a:r>
              <a:rPr lang="en-US" b="1" i="1" dirty="0">
                <a:solidFill>
                  <a:schemeClr val="tx1"/>
                </a:solidFill>
                <a:cs typeface="+mn-cs"/>
              </a:rPr>
              <a:t>clarified</a:t>
            </a:r>
            <a:r>
              <a:rPr lang="en-US" b="1" dirty="0">
                <a:solidFill>
                  <a:schemeClr val="tx1"/>
                </a:solidFill>
                <a:cs typeface="+mn-cs"/>
              </a:rPr>
              <a:t> </a:t>
            </a:r>
            <a:r>
              <a:rPr lang="en-US" dirty="0">
                <a:solidFill>
                  <a:schemeClr val="tx1"/>
                </a:solidFill>
                <a:cs typeface="+mn-cs"/>
              </a:rPr>
              <a:t>provisions that are in the new decanting statute (I.C. 30-4-10) but not in the pre-2022 statute</a:t>
            </a:r>
          </a:p>
          <a:p>
            <a:pPr lvl="1" eaLnBrk="1" hangingPunct="1">
              <a:spcBef>
                <a:spcPts val="600"/>
              </a:spcBef>
              <a:buClr>
                <a:schemeClr val="tx1"/>
              </a:buClr>
            </a:pPr>
            <a:r>
              <a:rPr lang="en-US" dirty="0">
                <a:solidFill>
                  <a:schemeClr val="tx1"/>
                </a:solidFill>
              </a:rPr>
              <a:t>Under new §30-4-1-48(b), if the first trust instrument gives a person the power to remove an authorized fiduciary who could decant, the terms of the second trust cannot modify that removal power unless the probate court approves or unless the power holder and/or qualified beneficiaries consent in writing</a:t>
            </a:r>
          </a:p>
          <a:p>
            <a:pPr lvl="1" eaLnBrk="1" hangingPunct="1">
              <a:spcBef>
                <a:spcPts val="600"/>
              </a:spcBef>
              <a:buClr>
                <a:schemeClr val="tx1"/>
              </a:buClr>
            </a:pPr>
            <a:r>
              <a:rPr lang="en-US" dirty="0">
                <a:solidFill>
                  <a:schemeClr val="tx1"/>
                </a:solidFill>
              </a:rPr>
              <a:t>New §30-4-1-49 contains long, detailed provisions intended to </a:t>
            </a:r>
            <a:r>
              <a:rPr lang="en-US" b="1" dirty="0">
                <a:solidFill>
                  <a:schemeClr val="tx1"/>
                </a:solidFill>
              </a:rPr>
              <a:t>prevent the inadvertent loss or impairment of tax benefits or the creation of certain tax problems</a:t>
            </a:r>
            <a:r>
              <a:rPr lang="en-US" dirty="0">
                <a:solidFill>
                  <a:schemeClr val="tx1"/>
                </a:solidFill>
              </a:rPr>
              <a:t> as a result of decanting</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42</a:t>
            </a:fld>
            <a:endParaRPr lang="en-US" dirty="0"/>
          </a:p>
        </p:txBody>
      </p:sp>
    </p:spTree>
    <p:extLst>
      <p:ext uri="{BB962C8B-B14F-4D97-AF65-F5344CB8AC3E}">
        <p14:creationId xmlns:p14="http://schemas.microsoft.com/office/powerpoint/2010/main" val="10833700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33450" y="342900"/>
            <a:ext cx="7010400" cy="9144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23950" y="1123950"/>
            <a:ext cx="6629400" cy="4819650"/>
          </a:xfrm>
        </p:spPr>
        <p:txBody>
          <a:bodyPr/>
          <a:lstStyle/>
          <a:p>
            <a:pPr marL="342900" lvl="1" indent="-342900" eaLnBrk="1" hangingPunct="1">
              <a:spcBef>
                <a:spcPts val="600"/>
              </a:spcBef>
              <a:buClr>
                <a:schemeClr val="tx1"/>
              </a:buClr>
              <a:buFont typeface="Courier New" panose="02070309020205020404" pitchFamily="49" charset="0"/>
              <a:buChar char="o"/>
            </a:pPr>
            <a:r>
              <a:rPr lang="en-US" dirty="0">
                <a:solidFill>
                  <a:schemeClr val="tx1"/>
                </a:solidFill>
                <a:cs typeface="+mn-cs"/>
              </a:rPr>
              <a:t>Because the loss or impairment of tax benefits could have extremely serious adverse consequences for ‒</a:t>
            </a:r>
          </a:p>
          <a:p>
            <a:pPr lvl="1" eaLnBrk="1" hangingPunct="1">
              <a:spcBef>
                <a:spcPts val="600"/>
              </a:spcBef>
              <a:buClr>
                <a:schemeClr val="tx1"/>
              </a:buClr>
            </a:pPr>
            <a:r>
              <a:rPr lang="en-US" dirty="0">
                <a:solidFill>
                  <a:schemeClr val="tx1"/>
                </a:solidFill>
              </a:rPr>
              <a:t>The settlor of the first trust, or</a:t>
            </a:r>
          </a:p>
          <a:p>
            <a:pPr lvl="1" eaLnBrk="1" hangingPunct="1">
              <a:spcBef>
                <a:spcPts val="600"/>
              </a:spcBef>
              <a:buClr>
                <a:schemeClr val="tx1"/>
              </a:buClr>
            </a:pPr>
            <a:r>
              <a:rPr lang="en-US" dirty="0">
                <a:solidFill>
                  <a:schemeClr val="tx1"/>
                </a:solidFill>
              </a:rPr>
              <a:t>Donors who made past gifts to the first trust, or</a:t>
            </a:r>
          </a:p>
          <a:p>
            <a:pPr lvl="1" eaLnBrk="1" hangingPunct="1">
              <a:spcBef>
                <a:spcPts val="600"/>
              </a:spcBef>
              <a:buClr>
                <a:schemeClr val="tx1"/>
              </a:buClr>
            </a:pPr>
            <a:r>
              <a:rPr lang="en-US" dirty="0">
                <a:solidFill>
                  <a:schemeClr val="tx1"/>
                </a:solidFill>
              </a:rPr>
              <a:t>Beneficiaries of the first trust, </a:t>
            </a:r>
          </a:p>
          <a:p>
            <a:pPr marL="457200" lvl="1" indent="0" eaLnBrk="1" hangingPunct="1">
              <a:spcBef>
                <a:spcPts val="600"/>
              </a:spcBef>
              <a:buClr>
                <a:schemeClr val="tx1"/>
              </a:buClr>
              <a:buNone/>
            </a:pPr>
            <a:r>
              <a:rPr lang="en-US" dirty="0">
                <a:solidFill>
                  <a:schemeClr val="tx1"/>
                </a:solidFill>
              </a:rPr>
              <a:t>The rules and restrictions in new §30-4-1-49 generally “trump” and supersede other rules elsewhere in the Act which could otherwise allow a change to be made to a beneficiary’s interest</a:t>
            </a:r>
          </a:p>
          <a:p>
            <a:pPr marL="457200" lvl="1" indent="0" eaLnBrk="1" hangingPunct="1">
              <a:spcBef>
                <a:spcPts val="600"/>
              </a:spcBef>
              <a:buClr>
                <a:schemeClr val="tx1"/>
              </a:buClr>
              <a:buNone/>
            </a:pPr>
            <a:r>
              <a:rPr lang="en-US" b="1" i="1" dirty="0">
                <a:solidFill>
                  <a:schemeClr val="tx1"/>
                </a:solidFill>
              </a:rPr>
              <a:t>Example</a:t>
            </a:r>
            <a:r>
              <a:rPr lang="en-US" dirty="0">
                <a:solidFill>
                  <a:schemeClr val="tx1"/>
                </a:solidFill>
              </a:rPr>
              <a:t>:  If a disabled beneficiary’s interest in the first trust is entirely attributable to annual-exclusion gifts which gave the beneficiary a withdrawal power, section 49 arguably would prohibit a change in the second trust which eliminates the withdrawal power</a:t>
            </a:r>
            <a:endParaRPr lang="en-US" b="1" i="1" dirty="0">
              <a:solidFill>
                <a:schemeClr val="tx1"/>
              </a:solidFill>
            </a:endParaRP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43</a:t>
            </a:fld>
            <a:endParaRPr lang="en-US" dirty="0"/>
          </a:p>
        </p:txBody>
      </p:sp>
    </p:spTree>
    <p:extLst>
      <p:ext uri="{BB962C8B-B14F-4D97-AF65-F5344CB8AC3E}">
        <p14:creationId xmlns:p14="http://schemas.microsoft.com/office/powerpoint/2010/main" val="5747809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533400"/>
            <a:ext cx="7010400" cy="762000"/>
          </a:xfrm>
        </p:spPr>
        <p:txBody>
          <a:bodyPr/>
          <a:lstStyle/>
          <a:p>
            <a:pPr algn="ctr" eaLnBrk="1" hangingPunct="1">
              <a:spcAft>
                <a:spcPts val="1200"/>
              </a:spcAft>
            </a:pPr>
            <a:r>
              <a:rPr lang="en-US" sz="2400" dirty="0">
                <a:solidFill>
                  <a:schemeClr val="tx1"/>
                </a:solidFill>
              </a:rPr>
              <a:t>House Enrolled Act 1205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04900" y="1295400"/>
            <a:ext cx="6629400" cy="4343400"/>
          </a:xfrm>
        </p:spPr>
        <p:txBody>
          <a:bodyPr/>
          <a:lstStyle/>
          <a:p>
            <a:pPr marL="342900" lvl="1" indent="-342900" eaLnBrk="1" hangingPunct="1">
              <a:spcBef>
                <a:spcPts val="600"/>
              </a:spcBef>
              <a:buClr>
                <a:schemeClr val="tx1"/>
              </a:buClr>
              <a:buFont typeface="Courier New" panose="02070309020205020404" pitchFamily="49" charset="0"/>
              <a:buChar char="o"/>
            </a:pPr>
            <a:r>
              <a:rPr lang="en-US" b="1" i="1" dirty="0">
                <a:solidFill>
                  <a:schemeClr val="tx1"/>
                </a:solidFill>
                <a:cs typeface="+mn-cs"/>
              </a:rPr>
              <a:t>Why should we care </a:t>
            </a:r>
            <a:r>
              <a:rPr lang="en-US" dirty="0">
                <a:solidFill>
                  <a:schemeClr val="tx1"/>
                </a:solidFill>
                <a:cs typeface="+mn-cs"/>
              </a:rPr>
              <a:t>about the new Indiana Uniform Trust Decanting Act?</a:t>
            </a:r>
          </a:p>
          <a:p>
            <a:pPr lvl="1" eaLnBrk="1" hangingPunct="1">
              <a:spcBef>
                <a:spcPts val="600"/>
              </a:spcBef>
              <a:buClr>
                <a:schemeClr val="tx1"/>
              </a:buClr>
            </a:pPr>
            <a:r>
              <a:rPr lang="en-US" dirty="0">
                <a:solidFill>
                  <a:schemeClr val="tx1"/>
                </a:solidFill>
              </a:rPr>
              <a:t>Even in the current era when non-judicial settlement agreements (NJSAs) can be used to make a wide variety of changes to irrevocable trusts, decanting is still potentially useful</a:t>
            </a:r>
          </a:p>
          <a:p>
            <a:pPr lvl="1" eaLnBrk="1" hangingPunct="1">
              <a:spcBef>
                <a:spcPts val="600"/>
              </a:spcBef>
              <a:buClr>
                <a:schemeClr val="tx1"/>
              </a:buClr>
            </a:pPr>
            <a:r>
              <a:rPr lang="en-US" dirty="0">
                <a:solidFill>
                  <a:schemeClr val="tx1"/>
                </a:solidFill>
              </a:rPr>
              <a:t>Unless the terms of an existing irrevocable trust give someone a special amendment power that is “broad enough,” decanting is the only modification method that does not require the consent of beneficiaries, </a:t>
            </a:r>
            <a:r>
              <a:rPr lang="en-US" i="1" u="sng" dirty="0">
                <a:solidFill>
                  <a:schemeClr val="tx1"/>
                </a:solidFill>
              </a:rPr>
              <a:t>or</a:t>
            </a:r>
            <a:r>
              <a:rPr lang="en-US" dirty="0">
                <a:solidFill>
                  <a:schemeClr val="tx1"/>
                </a:solidFill>
              </a:rPr>
              <a:t> unanimous consent of signing parties, </a:t>
            </a:r>
            <a:r>
              <a:rPr lang="en-US" i="1" u="sng" dirty="0">
                <a:solidFill>
                  <a:schemeClr val="tx1"/>
                </a:solidFill>
              </a:rPr>
              <a:t>or</a:t>
            </a:r>
            <a:r>
              <a:rPr lang="en-US" dirty="0">
                <a:solidFill>
                  <a:schemeClr val="tx1"/>
                </a:solidFill>
              </a:rPr>
              <a:t> a petition to the probate court for modification, equitable deviation, or reformation</a:t>
            </a:r>
          </a:p>
          <a:p>
            <a:pPr lvl="1" eaLnBrk="1" hangingPunct="1">
              <a:spcBef>
                <a:spcPts val="600"/>
              </a:spcBef>
              <a:buClr>
                <a:schemeClr val="tx1"/>
              </a:buClr>
            </a:pPr>
            <a:endParaRPr lang="en-US" dirty="0">
              <a:solidFill>
                <a:schemeClr val="tx1"/>
              </a:solidFill>
            </a:endParaRPr>
          </a:p>
          <a:p>
            <a:pPr lvl="1" eaLnBrk="1" hangingPunct="1">
              <a:spcBef>
                <a:spcPts val="600"/>
              </a:spcBef>
              <a:buClr>
                <a:schemeClr val="tx1"/>
              </a:buClr>
            </a:pPr>
            <a:endParaRPr lang="en-US" dirty="0">
              <a:solidFill>
                <a:schemeClr val="tx1"/>
              </a:solidFill>
            </a:endParaRP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44</a:t>
            </a:fld>
            <a:endParaRPr lang="en-US" dirty="0"/>
          </a:p>
        </p:txBody>
      </p:sp>
    </p:spTree>
    <p:extLst>
      <p:ext uri="{BB962C8B-B14F-4D97-AF65-F5344CB8AC3E}">
        <p14:creationId xmlns:p14="http://schemas.microsoft.com/office/powerpoint/2010/main" val="18819622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685800"/>
            <a:ext cx="7010400" cy="762000"/>
          </a:xfrm>
        </p:spPr>
        <p:txBody>
          <a:bodyPr/>
          <a:lstStyle/>
          <a:p>
            <a:pPr algn="ctr" eaLnBrk="1" hangingPunct="1">
              <a:spcAft>
                <a:spcPts val="1200"/>
              </a:spcAft>
            </a:pPr>
            <a:r>
              <a:rPr lang="en-US" sz="2400" dirty="0">
                <a:solidFill>
                  <a:schemeClr val="tx1"/>
                </a:solidFill>
              </a:rPr>
              <a:t>Thank you for your kind attention.</a:t>
            </a:r>
          </a:p>
        </p:txBody>
      </p:sp>
      <p:sp>
        <p:nvSpPr>
          <p:cNvPr id="16387" name="Rectangle 3"/>
          <p:cNvSpPr>
            <a:spLocks noGrp="1" noChangeArrowheads="1"/>
          </p:cNvSpPr>
          <p:nvPr>
            <p:ph type="body" idx="1"/>
          </p:nvPr>
        </p:nvSpPr>
        <p:spPr>
          <a:xfrm>
            <a:off x="990600" y="1981200"/>
            <a:ext cx="6629400" cy="3733800"/>
          </a:xfrm>
        </p:spPr>
        <p:txBody>
          <a:bodyPr/>
          <a:lstStyle/>
          <a:p>
            <a:pPr marL="0" indent="0" eaLnBrk="1" hangingPunct="1">
              <a:spcBef>
                <a:spcPts val="600"/>
              </a:spcBef>
              <a:buClr>
                <a:schemeClr val="tx1"/>
              </a:buClr>
              <a:buNone/>
            </a:pPr>
            <a:r>
              <a:rPr lang="en-US" sz="1800" i="1" dirty="0">
                <a:solidFill>
                  <a:schemeClr val="tx1"/>
                </a:solidFill>
              </a:rPr>
              <a:t>See</a:t>
            </a:r>
            <a:r>
              <a:rPr lang="en-US" sz="1800" dirty="0">
                <a:solidFill>
                  <a:schemeClr val="tx1"/>
                </a:solidFill>
              </a:rPr>
              <a:t> the companion paper for further details.</a:t>
            </a:r>
          </a:p>
          <a:p>
            <a:pPr marL="0" indent="0" eaLnBrk="1" hangingPunct="1">
              <a:spcBef>
                <a:spcPts val="600"/>
              </a:spcBef>
              <a:buClr>
                <a:schemeClr val="tx1"/>
              </a:buClr>
              <a:buNone/>
            </a:pPr>
            <a:endParaRPr lang="en-US" sz="1800" dirty="0">
              <a:solidFill>
                <a:schemeClr val="tx1"/>
              </a:solidFill>
            </a:endParaRPr>
          </a:p>
          <a:p>
            <a:pPr marL="0" indent="0" eaLnBrk="1" hangingPunct="1">
              <a:spcBef>
                <a:spcPts val="600"/>
              </a:spcBef>
              <a:buClr>
                <a:schemeClr val="tx1"/>
              </a:buClr>
              <a:buNone/>
            </a:pPr>
            <a:endParaRPr lang="en-US" sz="1800" dirty="0">
              <a:solidFill>
                <a:schemeClr val="tx1"/>
              </a:solidFill>
            </a:endParaRPr>
          </a:p>
          <a:p>
            <a:pPr marL="3086100" lvl="7" indent="0">
              <a:spcBef>
                <a:spcPts val="0"/>
              </a:spcBef>
              <a:buClr>
                <a:schemeClr val="tx1"/>
              </a:buClr>
              <a:buNone/>
            </a:pPr>
            <a:r>
              <a:rPr lang="en-US" dirty="0">
                <a:solidFill>
                  <a:schemeClr val="tx1"/>
                </a:solidFill>
              </a:rPr>
              <a:t>Jeffrey S. Dible</a:t>
            </a:r>
          </a:p>
          <a:p>
            <a:pPr marL="3086100" lvl="7" indent="0">
              <a:spcBef>
                <a:spcPts val="0"/>
              </a:spcBef>
              <a:buClr>
                <a:schemeClr val="tx1"/>
              </a:buClr>
              <a:buNone/>
            </a:pPr>
            <a:r>
              <a:rPr lang="en-US" sz="1600" cap="small" dirty="0">
                <a:solidFill>
                  <a:schemeClr val="tx1"/>
                </a:solidFill>
              </a:rPr>
              <a:t>Frost Brown Todd </a:t>
            </a:r>
            <a:r>
              <a:rPr lang="en-US" sz="1600" dirty="0">
                <a:solidFill>
                  <a:schemeClr val="tx1"/>
                </a:solidFill>
              </a:rPr>
              <a:t>LLC</a:t>
            </a:r>
          </a:p>
          <a:p>
            <a:pPr marL="3086100" lvl="7" indent="0">
              <a:spcBef>
                <a:spcPts val="0"/>
              </a:spcBef>
              <a:buClr>
                <a:schemeClr val="tx1"/>
              </a:buClr>
              <a:buNone/>
            </a:pPr>
            <a:r>
              <a:rPr lang="en-US" sz="1600" dirty="0">
                <a:solidFill>
                  <a:schemeClr val="tx1"/>
                </a:solidFill>
              </a:rPr>
              <a:t>201 N. Illinois St, Suite 1900</a:t>
            </a:r>
          </a:p>
          <a:p>
            <a:pPr marL="3086100" lvl="7" indent="0">
              <a:spcBef>
                <a:spcPts val="0"/>
              </a:spcBef>
              <a:buClr>
                <a:schemeClr val="tx1"/>
              </a:buClr>
              <a:buNone/>
            </a:pPr>
            <a:r>
              <a:rPr lang="en-US" sz="1600" dirty="0">
                <a:solidFill>
                  <a:schemeClr val="tx1"/>
                </a:solidFill>
              </a:rPr>
              <a:t>P. O. Box 44961</a:t>
            </a:r>
          </a:p>
          <a:p>
            <a:pPr marL="3086100" lvl="7" indent="0">
              <a:spcBef>
                <a:spcPts val="0"/>
              </a:spcBef>
              <a:buClr>
                <a:schemeClr val="tx1"/>
              </a:buClr>
              <a:buNone/>
            </a:pPr>
            <a:r>
              <a:rPr lang="en-US" sz="1600" dirty="0">
                <a:solidFill>
                  <a:schemeClr val="tx1"/>
                </a:solidFill>
              </a:rPr>
              <a:t>Indianapolis, IN 46244-0961</a:t>
            </a:r>
          </a:p>
          <a:p>
            <a:pPr marL="3086100" lvl="7" indent="0">
              <a:spcBef>
                <a:spcPts val="0"/>
              </a:spcBef>
              <a:buClr>
                <a:schemeClr val="tx1"/>
              </a:buClr>
              <a:buNone/>
            </a:pPr>
            <a:r>
              <a:rPr lang="en-US" sz="1600" dirty="0">
                <a:solidFill>
                  <a:schemeClr val="tx1"/>
                </a:solidFill>
              </a:rPr>
              <a:t>O: (317) 237-3811</a:t>
            </a:r>
          </a:p>
          <a:p>
            <a:pPr marL="3086100" lvl="7" indent="0">
              <a:spcBef>
                <a:spcPts val="0"/>
              </a:spcBef>
              <a:buClr>
                <a:schemeClr val="tx1"/>
              </a:buClr>
              <a:buNone/>
            </a:pPr>
            <a:r>
              <a:rPr lang="en-US" sz="1600" dirty="0">
                <a:solidFill>
                  <a:schemeClr val="tx1"/>
                </a:solidFill>
                <a:hlinkClick r:id="rId3"/>
              </a:rPr>
              <a:t>jdible@fbtlaw.com</a:t>
            </a:r>
            <a:r>
              <a:rPr lang="en-US" sz="1600" dirty="0">
                <a:solidFill>
                  <a:schemeClr val="tx1"/>
                </a:solidFill>
              </a:rPr>
              <a:t> </a:t>
            </a:r>
          </a:p>
        </p:txBody>
      </p:sp>
      <p:sp>
        <p:nvSpPr>
          <p:cNvPr id="2" name="Slide Number Placeholder 1">
            <a:extLst>
              <a:ext uri="{FF2B5EF4-FFF2-40B4-BE49-F238E27FC236}">
                <a16:creationId xmlns:a16="http://schemas.microsoft.com/office/drawing/2014/main" id="{EA0265A6-B31D-412D-942B-655340423949}"/>
              </a:ext>
            </a:extLst>
          </p:cNvPr>
          <p:cNvSpPr>
            <a:spLocks noGrp="1"/>
          </p:cNvSpPr>
          <p:nvPr>
            <p:ph type="sldNum" sz="quarter" idx="12"/>
          </p:nvPr>
        </p:nvSpPr>
        <p:spPr/>
        <p:txBody>
          <a:bodyPr/>
          <a:lstStyle/>
          <a:p>
            <a:fld id="{1FE1E428-7E9B-4D58-BAB9-D1E018987F56}" type="slidenum">
              <a:rPr lang="en-US" smtClean="0"/>
              <a:pPr/>
              <a:t>45</a:t>
            </a:fld>
            <a:endParaRPr lang="en-US" dirty="0"/>
          </a:p>
        </p:txBody>
      </p:sp>
    </p:spTree>
    <p:extLst>
      <p:ext uri="{BB962C8B-B14F-4D97-AF65-F5344CB8AC3E}">
        <p14:creationId xmlns:p14="http://schemas.microsoft.com/office/powerpoint/2010/main" val="866633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533400"/>
            <a:ext cx="7010400" cy="685800"/>
          </a:xfrm>
        </p:spPr>
        <p:txBody>
          <a:bodyPr/>
          <a:lstStyle/>
          <a:p>
            <a:pPr algn="ctr" eaLnBrk="1" hangingPunct="1">
              <a:spcAft>
                <a:spcPts val="1200"/>
              </a:spcAft>
            </a:pPr>
            <a:r>
              <a:rPr lang="en-US" sz="2400" dirty="0">
                <a:solidFill>
                  <a:schemeClr val="tx1"/>
                </a:solidFill>
              </a:rPr>
              <a:t>House Enrolled Act 1208 (P.L. 162-2021)</a:t>
            </a:r>
          </a:p>
        </p:txBody>
      </p:sp>
      <p:sp>
        <p:nvSpPr>
          <p:cNvPr id="16387" name="Rectangle 3"/>
          <p:cNvSpPr>
            <a:spLocks noGrp="1" noChangeArrowheads="1"/>
          </p:cNvSpPr>
          <p:nvPr>
            <p:ph type="body" idx="1"/>
          </p:nvPr>
        </p:nvSpPr>
        <p:spPr>
          <a:xfrm>
            <a:off x="1219200" y="1219200"/>
            <a:ext cx="6858000" cy="4571999"/>
          </a:xfrm>
        </p:spPr>
        <p:txBody>
          <a:bodyPr/>
          <a:lstStyle/>
          <a:p>
            <a:pPr eaLnBrk="1" hangingPunct="1">
              <a:spcBef>
                <a:spcPts val="600"/>
              </a:spcBef>
              <a:buClr>
                <a:schemeClr val="tx1"/>
              </a:buClr>
              <a:buFont typeface="Courier New" panose="02070309020205020404" pitchFamily="49" charset="0"/>
              <a:buChar char="o"/>
            </a:pPr>
            <a:r>
              <a:rPr lang="en-US" sz="2000" dirty="0">
                <a:solidFill>
                  <a:schemeClr val="tx1"/>
                </a:solidFill>
              </a:rPr>
              <a:t>With respect to notice in estate and guardianship proceedings, conforms the text of many Probate Code and guardianship sections to actual current practice in the “E-filing era” under Trial Rules 86 and 87 by requiring the personal rep or guardian or his or her lawyer (instead of the Clerk) to mail all required notices</a:t>
            </a:r>
          </a:p>
          <a:p>
            <a:pPr eaLnBrk="1" hangingPunct="1">
              <a:spcBef>
                <a:spcPts val="600"/>
              </a:spcBef>
              <a:buClr>
                <a:schemeClr val="tx1"/>
              </a:buClr>
              <a:buFont typeface="Courier New" panose="02070309020205020404" pitchFamily="49" charset="0"/>
              <a:buChar char="o"/>
            </a:pPr>
            <a:r>
              <a:rPr lang="en-US" sz="2000" dirty="0">
                <a:solidFill>
                  <a:schemeClr val="tx1"/>
                </a:solidFill>
              </a:rPr>
              <a:t>Fixes contradictions in the “summary closing of small unsupervised estates” statutes (§29-1-8-3 and -4)</a:t>
            </a:r>
          </a:p>
          <a:p>
            <a:pPr lvl="1" eaLnBrk="1" hangingPunct="1">
              <a:spcBef>
                <a:spcPts val="600"/>
              </a:spcBef>
              <a:buClr>
                <a:schemeClr val="tx1"/>
              </a:buClr>
            </a:pPr>
            <a:r>
              <a:rPr lang="en-US" dirty="0">
                <a:solidFill>
                  <a:schemeClr val="tx1"/>
                </a:solidFill>
              </a:rPr>
              <a:t>Distribute net assets first, then file closing statement</a:t>
            </a:r>
          </a:p>
          <a:p>
            <a:pPr eaLnBrk="1" hangingPunct="1">
              <a:spcBef>
                <a:spcPts val="600"/>
              </a:spcBef>
              <a:buClr>
                <a:schemeClr val="tx1"/>
              </a:buClr>
              <a:buFont typeface="Courier New" panose="02070309020205020404" pitchFamily="49" charset="0"/>
              <a:buChar char="o"/>
            </a:pPr>
            <a:r>
              <a:rPr lang="en-US" sz="2000" dirty="0">
                <a:solidFill>
                  <a:schemeClr val="tx1"/>
                </a:solidFill>
              </a:rPr>
              <a:t>Fixes a contradiction in I.C. §29-1-16-6 and -7 for final accountings in supervised estates</a:t>
            </a:r>
          </a:p>
          <a:p>
            <a:pPr lvl="1" eaLnBrk="1" hangingPunct="1">
              <a:spcBef>
                <a:spcPts val="600"/>
              </a:spcBef>
              <a:buClr>
                <a:schemeClr val="tx1"/>
              </a:buClr>
            </a:pPr>
            <a:r>
              <a:rPr lang="en-US" dirty="0">
                <a:solidFill>
                  <a:schemeClr val="tx1"/>
                </a:solidFill>
              </a:rPr>
              <a:t>Issue notice of hearing to beneficiaries </a:t>
            </a:r>
            <a:r>
              <a:rPr lang="en-US" u="sng" dirty="0">
                <a:solidFill>
                  <a:schemeClr val="tx1"/>
                </a:solidFill>
              </a:rPr>
              <a:t>&gt;</a:t>
            </a:r>
            <a:r>
              <a:rPr lang="en-US" dirty="0">
                <a:solidFill>
                  <a:schemeClr val="tx1"/>
                </a:solidFill>
              </a:rPr>
              <a:t> 30 days before hearing date </a:t>
            </a:r>
            <a:r>
              <a:rPr lang="en-US" i="1" dirty="0">
                <a:solidFill>
                  <a:schemeClr val="tx1"/>
                </a:solidFill>
              </a:rPr>
              <a:t>AND </a:t>
            </a:r>
            <a:r>
              <a:rPr lang="en-US" dirty="0">
                <a:solidFill>
                  <a:schemeClr val="tx1"/>
                </a:solidFill>
              </a:rPr>
              <a:t>state that beneficiaries must file objections </a:t>
            </a:r>
            <a:r>
              <a:rPr lang="en-US" u="sng" dirty="0">
                <a:solidFill>
                  <a:schemeClr val="tx1"/>
                </a:solidFill>
              </a:rPr>
              <a:t>&gt;</a:t>
            </a:r>
            <a:r>
              <a:rPr lang="en-US" dirty="0">
                <a:solidFill>
                  <a:schemeClr val="tx1"/>
                </a:solidFill>
              </a:rPr>
              <a:t> 14 days before hearing</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5</a:t>
            </a:fld>
            <a:endParaRPr lang="en-US" dirty="0"/>
          </a:p>
        </p:txBody>
      </p:sp>
    </p:spTree>
    <p:extLst>
      <p:ext uri="{BB962C8B-B14F-4D97-AF65-F5344CB8AC3E}">
        <p14:creationId xmlns:p14="http://schemas.microsoft.com/office/powerpoint/2010/main" val="676934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685800"/>
            <a:ext cx="7010400" cy="914400"/>
          </a:xfrm>
        </p:spPr>
        <p:txBody>
          <a:bodyPr/>
          <a:lstStyle/>
          <a:p>
            <a:pPr algn="ctr" eaLnBrk="1" hangingPunct="1">
              <a:spcAft>
                <a:spcPts val="1200"/>
              </a:spcAft>
            </a:pPr>
            <a:r>
              <a:rPr lang="en-US" sz="2400" dirty="0">
                <a:solidFill>
                  <a:schemeClr val="tx1"/>
                </a:solidFill>
              </a:rPr>
              <a:t>House Enrolled Act 1208 (</a:t>
            </a:r>
            <a:r>
              <a:rPr lang="en-US" sz="2400" i="1" dirty="0">
                <a:solidFill>
                  <a:schemeClr val="tx1"/>
                </a:solidFill>
              </a:rPr>
              <a:t>continued</a:t>
            </a:r>
            <a:r>
              <a:rPr lang="en-US" sz="2400" dirty="0">
                <a:solidFill>
                  <a:schemeClr val="tx1"/>
                </a:solidFill>
              </a:rPr>
              <a:t>)</a:t>
            </a:r>
          </a:p>
        </p:txBody>
      </p:sp>
      <p:sp>
        <p:nvSpPr>
          <p:cNvPr id="16387" name="Rectangle 3"/>
          <p:cNvSpPr>
            <a:spLocks noGrp="1" noChangeArrowheads="1"/>
          </p:cNvSpPr>
          <p:nvPr>
            <p:ph type="body" idx="1"/>
          </p:nvPr>
        </p:nvSpPr>
        <p:spPr>
          <a:xfrm>
            <a:off x="1104900" y="1524000"/>
            <a:ext cx="6629400" cy="4230914"/>
          </a:xfrm>
        </p:spPr>
        <p:txBody>
          <a:bodyPr/>
          <a:lstStyle/>
          <a:p>
            <a:pPr eaLnBrk="1" hangingPunct="1">
              <a:spcBef>
                <a:spcPts val="600"/>
              </a:spcBef>
              <a:buClr>
                <a:schemeClr val="tx1"/>
              </a:buClr>
              <a:buFont typeface="Courier New" panose="02070309020205020404" pitchFamily="49" charset="0"/>
              <a:buChar char="o"/>
            </a:pPr>
            <a:r>
              <a:rPr lang="en-US" sz="2000" dirty="0">
                <a:solidFill>
                  <a:schemeClr val="tx1"/>
                </a:solidFill>
              </a:rPr>
              <a:t>Rewrites the “appointment of special administrator” statute (I.C. (§29-1-10-15) to add notice and hearing requirements and to comply with the Supreme Court’s decision in </a:t>
            </a:r>
            <a:r>
              <a:rPr lang="en-US" sz="2000" i="1" dirty="0">
                <a:solidFill>
                  <a:schemeClr val="tx1"/>
                </a:solidFill>
              </a:rPr>
              <a:t>Estate of Lewis,</a:t>
            </a:r>
            <a:r>
              <a:rPr lang="en-US" sz="2000" dirty="0">
                <a:solidFill>
                  <a:schemeClr val="tx1"/>
                </a:solidFill>
              </a:rPr>
              <a:t> 123 N.E.3d 670 (2019) </a:t>
            </a:r>
          </a:p>
          <a:p>
            <a:pPr eaLnBrk="1" hangingPunct="1">
              <a:spcBef>
                <a:spcPts val="600"/>
              </a:spcBef>
              <a:buClr>
                <a:schemeClr val="tx1"/>
              </a:buClr>
              <a:buFont typeface="Courier New" panose="02070309020205020404" pitchFamily="49" charset="0"/>
              <a:buChar char="o"/>
            </a:pPr>
            <a:r>
              <a:rPr lang="en-US" sz="2000" dirty="0">
                <a:solidFill>
                  <a:schemeClr val="tx1"/>
                </a:solidFill>
              </a:rPr>
              <a:t>Adds a new§29-1-10-15.5 which will govern the procedure for appointing a special administrator solely for the purpose of bringing a wrongful death action</a:t>
            </a:r>
          </a:p>
          <a:p>
            <a:pPr eaLnBrk="1" hangingPunct="1">
              <a:spcBef>
                <a:spcPts val="600"/>
              </a:spcBef>
              <a:buClr>
                <a:schemeClr val="tx1"/>
              </a:buClr>
              <a:buFont typeface="Courier New" panose="02070309020205020404" pitchFamily="49" charset="0"/>
              <a:buChar char="o"/>
            </a:pPr>
            <a:r>
              <a:rPr lang="en-US" sz="2000" dirty="0">
                <a:solidFill>
                  <a:schemeClr val="tx1"/>
                </a:solidFill>
              </a:rPr>
              <a:t>Revises I.C. §§30-4-6-4 and 30-4-6-7 to eliminate the technical concept of “docketing” for trusts (just file a copy of the trust instrument with the probate court along with a pleading explaining why the court needs to be able to see and review the trust instrument)</a:t>
            </a: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6</a:t>
            </a:fld>
            <a:endParaRPr lang="en-US" dirty="0"/>
          </a:p>
        </p:txBody>
      </p:sp>
    </p:spTree>
    <p:extLst>
      <p:ext uri="{BB962C8B-B14F-4D97-AF65-F5344CB8AC3E}">
        <p14:creationId xmlns:p14="http://schemas.microsoft.com/office/powerpoint/2010/main" val="3944922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685800"/>
            <a:ext cx="7010400" cy="914400"/>
          </a:xfrm>
        </p:spPr>
        <p:txBody>
          <a:bodyPr/>
          <a:lstStyle/>
          <a:p>
            <a:pPr algn="ctr" eaLnBrk="1" hangingPunct="1">
              <a:spcAft>
                <a:spcPts val="1200"/>
              </a:spcAft>
            </a:pPr>
            <a:r>
              <a:rPr lang="en-US" sz="2400" dirty="0">
                <a:solidFill>
                  <a:schemeClr val="tx1"/>
                </a:solidFill>
              </a:rPr>
              <a:t>House Enrolled Act 1208 (</a:t>
            </a:r>
            <a:r>
              <a:rPr lang="en-US" sz="2400" i="1" dirty="0">
                <a:solidFill>
                  <a:schemeClr val="tx1"/>
                </a:solidFill>
              </a:rPr>
              <a:t>“slayer rule” update</a:t>
            </a:r>
            <a:r>
              <a:rPr lang="en-US" sz="2400" dirty="0">
                <a:solidFill>
                  <a:schemeClr val="tx1"/>
                </a:solidFill>
              </a:rPr>
              <a:t>)</a:t>
            </a:r>
          </a:p>
        </p:txBody>
      </p:sp>
      <p:sp>
        <p:nvSpPr>
          <p:cNvPr id="16387" name="Rectangle 3"/>
          <p:cNvSpPr>
            <a:spLocks noGrp="1" noChangeArrowheads="1"/>
          </p:cNvSpPr>
          <p:nvPr>
            <p:ph type="body" idx="1"/>
          </p:nvPr>
        </p:nvSpPr>
        <p:spPr>
          <a:xfrm>
            <a:off x="1104900" y="1524000"/>
            <a:ext cx="6629400" cy="4343400"/>
          </a:xfrm>
        </p:spPr>
        <p:txBody>
          <a:bodyPr/>
          <a:lstStyle/>
          <a:p>
            <a:pPr eaLnBrk="1" hangingPunct="1">
              <a:spcBef>
                <a:spcPts val="600"/>
              </a:spcBef>
              <a:buClr>
                <a:schemeClr val="tx1"/>
              </a:buClr>
              <a:buFont typeface="Courier New" panose="02070309020205020404" pitchFamily="49" charset="0"/>
              <a:buChar char="o"/>
            </a:pPr>
            <a:r>
              <a:rPr lang="en-US" sz="2000" dirty="0">
                <a:solidFill>
                  <a:schemeClr val="tx1"/>
                </a:solidFill>
              </a:rPr>
              <a:t>Revises, expands and clarifies the “slayer rule” in I.C. §29-1-2-12.1, which was intended to prevent a murderer from profiting from the crime by inheriting assets from the deceased victim</a:t>
            </a:r>
          </a:p>
          <a:p>
            <a:pPr lvl="1" eaLnBrk="1" hangingPunct="1">
              <a:spcBef>
                <a:spcPts val="600"/>
              </a:spcBef>
              <a:buClr>
                <a:schemeClr val="tx1"/>
              </a:buClr>
            </a:pPr>
            <a:r>
              <a:rPr lang="en-US" dirty="0">
                <a:solidFill>
                  <a:schemeClr val="tx1"/>
                </a:solidFill>
              </a:rPr>
              <a:t>The old version of this statute was last amended in 2005 and refers to assets that pass through an estate or by a trust to the perpetrator or killer, but does NOT specifically refer to life insurance or other non-probate assets</a:t>
            </a:r>
          </a:p>
          <a:p>
            <a:pPr lvl="1" eaLnBrk="1" hangingPunct="1">
              <a:spcBef>
                <a:spcPts val="600"/>
              </a:spcBef>
              <a:buClr>
                <a:schemeClr val="tx1"/>
              </a:buClr>
            </a:pPr>
            <a:r>
              <a:rPr lang="en-US" dirty="0">
                <a:solidFill>
                  <a:schemeClr val="tx1"/>
                </a:solidFill>
              </a:rPr>
              <a:t>The old version of the statute did not explicitly apply to a “murder followed by killer’s suicide” situation</a:t>
            </a:r>
          </a:p>
          <a:p>
            <a:pPr lvl="1" eaLnBrk="1" hangingPunct="1">
              <a:spcBef>
                <a:spcPts val="600"/>
              </a:spcBef>
              <a:buClr>
                <a:schemeClr val="tx1"/>
              </a:buClr>
            </a:pPr>
            <a:r>
              <a:rPr lang="en-US" dirty="0">
                <a:solidFill>
                  <a:schemeClr val="tx1"/>
                </a:solidFill>
              </a:rPr>
              <a:t>ISBA proposed a revised section 12.1 in 2021</a:t>
            </a:r>
          </a:p>
          <a:p>
            <a:pPr lvl="1" eaLnBrk="1" hangingPunct="1">
              <a:spcBef>
                <a:spcPts val="600"/>
              </a:spcBef>
              <a:buClr>
                <a:schemeClr val="tx1"/>
              </a:buClr>
            </a:pPr>
            <a:endParaRPr lang="en-US" dirty="0">
              <a:solidFill>
                <a:schemeClr val="tx1"/>
              </a:solidFill>
            </a:endParaRPr>
          </a:p>
          <a:p>
            <a:pPr lvl="1" eaLnBrk="1" hangingPunct="1">
              <a:spcBef>
                <a:spcPts val="600"/>
              </a:spcBef>
              <a:buClr>
                <a:schemeClr val="tx1"/>
              </a:buClr>
            </a:pPr>
            <a:endParaRPr lang="en-US" dirty="0">
              <a:solidFill>
                <a:schemeClr val="tx1"/>
              </a:solidFill>
            </a:endParaRPr>
          </a:p>
          <a:p>
            <a:pPr lvl="1" eaLnBrk="1" hangingPunct="1">
              <a:spcBef>
                <a:spcPts val="600"/>
              </a:spcBef>
              <a:buClr>
                <a:schemeClr val="tx1"/>
              </a:buClr>
            </a:pPr>
            <a:endParaRPr lang="en-US" dirty="0">
              <a:solidFill>
                <a:schemeClr val="tx1"/>
              </a:solidFill>
            </a:endParaRP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7</a:t>
            </a:fld>
            <a:endParaRPr lang="en-US" dirty="0"/>
          </a:p>
        </p:txBody>
      </p:sp>
    </p:spTree>
    <p:extLst>
      <p:ext uri="{BB962C8B-B14F-4D97-AF65-F5344CB8AC3E}">
        <p14:creationId xmlns:p14="http://schemas.microsoft.com/office/powerpoint/2010/main" val="3085446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533400"/>
            <a:ext cx="7010400" cy="914400"/>
          </a:xfrm>
        </p:spPr>
        <p:txBody>
          <a:bodyPr/>
          <a:lstStyle/>
          <a:p>
            <a:pPr algn="ctr" eaLnBrk="1" hangingPunct="1">
              <a:spcAft>
                <a:spcPts val="1200"/>
              </a:spcAft>
            </a:pPr>
            <a:r>
              <a:rPr lang="en-US" sz="2400" dirty="0">
                <a:solidFill>
                  <a:schemeClr val="tx1"/>
                </a:solidFill>
              </a:rPr>
              <a:t>House Enrolled Act 1208 (</a:t>
            </a:r>
            <a:r>
              <a:rPr lang="en-US" sz="2400" i="1" dirty="0">
                <a:solidFill>
                  <a:schemeClr val="tx1"/>
                </a:solidFill>
              </a:rPr>
              <a:t>“slayer rule” update</a:t>
            </a:r>
            <a:r>
              <a:rPr lang="en-US" sz="2400" dirty="0">
                <a:solidFill>
                  <a:schemeClr val="tx1"/>
                </a:solidFill>
              </a:rPr>
              <a:t>)</a:t>
            </a:r>
          </a:p>
        </p:txBody>
      </p:sp>
      <p:sp>
        <p:nvSpPr>
          <p:cNvPr id="16387" name="Rectangle 3"/>
          <p:cNvSpPr>
            <a:spLocks noGrp="1" noChangeArrowheads="1"/>
          </p:cNvSpPr>
          <p:nvPr>
            <p:ph type="body" idx="1"/>
          </p:nvPr>
        </p:nvSpPr>
        <p:spPr>
          <a:xfrm>
            <a:off x="1104900" y="1447800"/>
            <a:ext cx="6629400" cy="4572000"/>
          </a:xfrm>
        </p:spPr>
        <p:txBody>
          <a:bodyPr/>
          <a:lstStyle/>
          <a:p>
            <a:pPr eaLnBrk="1" hangingPunct="1">
              <a:spcBef>
                <a:spcPts val="600"/>
              </a:spcBef>
              <a:buClr>
                <a:schemeClr val="tx1"/>
              </a:buClr>
              <a:buFont typeface="Courier New" panose="02070309020205020404" pitchFamily="49" charset="0"/>
              <a:buChar char="o"/>
            </a:pPr>
            <a:r>
              <a:rPr lang="en-US" sz="2000" dirty="0">
                <a:solidFill>
                  <a:schemeClr val="tx1"/>
                </a:solidFill>
              </a:rPr>
              <a:t>The rewritten §29-1-2-12.1 is similar to the ISBA’s proposed rewrite but is shorter, and was passed by the Senate as Senate Bill 132</a:t>
            </a:r>
          </a:p>
          <a:p>
            <a:pPr lvl="1" eaLnBrk="1" hangingPunct="1">
              <a:spcBef>
                <a:spcPts val="600"/>
              </a:spcBef>
              <a:buClr>
                <a:schemeClr val="tx1"/>
              </a:buClr>
            </a:pPr>
            <a:r>
              <a:rPr lang="en-US" dirty="0">
                <a:solidFill>
                  <a:schemeClr val="tx1"/>
                </a:solidFill>
              </a:rPr>
              <a:t>The main innovations in revised section 12.1 are definitions of “unlawful death,” “decedent” [the victim], and “culpable person”</a:t>
            </a:r>
          </a:p>
          <a:p>
            <a:pPr lvl="1" eaLnBrk="1" hangingPunct="1">
              <a:spcBef>
                <a:spcPts val="600"/>
              </a:spcBef>
              <a:buClr>
                <a:schemeClr val="tx1"/>
              </a:buClr>
            </a:pPr>
            <a:r>
              <a:rPr lang="en-US" dirty="0">
                <a:solidFill>
                  <a:schemeClr val="tx1"/>
                </a:solidFill>
              </a:rPr>
              <a:t>“Unlawful death” means death resulting from murder, voluntary manslaughter, or causing suicide (not </a:t>
            </a:r>
            <a:r>
              <a:rPr lang="en-US" i="1" dirty="0">
                <a:solidFill>
                  <a:schemeClr val="tx1"/>
                </a:solidFill>
              </a:rPr>
              <a:t>assisting</a:t>
            </a:r>
            <a:r>
              <a:rPr lang="en-US" dirty="0">
                <a:solidFill>
                  <a:schemeClr val="tx1"/>
                </a:solidFill>
              </a:rPr>
              <a:t> suicide)</a:t>
            </a:r>
          </a:p>
          <a:p>
            <a:pPr lvl="1" eaLnBrk="1" hangingPunct="1">
              <a:spcBef>
                <a:spcPts val="600"/>
              </a:spcBef>
              <a:buClr>
                <a:schemeClr val="tx1"/>
              </a:buClr>
            </a:pPr>
            <a:r>
              <a:rPr lang="en-US" dirty="0">
                <a:solidFill>
                  <a:schemeClr val="tx1"/>
                </a:solidFill>
              </a:rPr>
              <a:t>“Culpable person” means a person who caused the unlawful death, as established by (a) guilty plea or conviction in a criminal case </a:t>
            </a:r>
            <a:r>
              <a:rPr lang="en-US" b="1" i="1" dirty="0">
                <a:solidFill>
                  <a:schemeClr val="tx1"/>
                </a:solidFill>
              </a:rPr>
              <a:t>or</a:t>
            </a:r>
            <a:r>
              <a:rPr lang="en-US" dirty="0">
                <a:solidFill>
                  <a:schemeClr val="tx1"/>
                </a:solidFill>
              </a:rPr>
              <a:t> (b) a civil action establishing “knowing and intentional” killing by a preponderance of the evidence</a:t>
            </a:r>
          </a:p>
          <a:p>
            <a:pPr lvl="1" eaLnBrk="1" hangingPunct="1">
              <a:spcBef>
                <a:spcPts val="600"/>
              </a:spcBef>
              <a:buClr>
                <a:schemeClr val="tx1"/>
              </a:buClr>
            </a:pPr>
            <a:endParaRPr lang="en-US" dirty="0">
              <a:solidFill>
                <a:schemeClr val="tx1"/>
              </a:solidFill>
            </a:endParaRPr>
          </a:p>
          <a:p>
            <a:pPr lvl="1" eaLnBrk="1" hangingPunct="1">
              <a:spcBef>
                <a:spcPts val="600"/>
              </a:spcBef>
              <a:buClr>
                <a:schemeClr val="tx1"/>
              </a:buClr>
            </a:pPr>
            <a:endParaRPr lang="en-US" dirty="0">
              <a:solidFill>
                <a:schemeClr val="tx1"/>
              </a:solidFill>
            </a:endParaRP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8</a:t>
            </a:fld>
            <a:endParaRPr lang="en-US" dirty="0"/>
          </a:p>
        </p:txBody>
      </p:sp>
    </p:spTree>
    <p:extLst>
      <p:ext uri="{BB962C8B-B14F-4D97-AF65-F5344CB8AC3E}">
        <p14:creationId xmlns:p14="http://schemas.microsoft.com/office/powerpoint/2010/main" val="1974906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685800"/>
            <a:ext cx="7010400" cy="914400"/>
          </a:xfrm>
        </p:spPr>
        <p:txBody>
          <a:bodyPr/>
          <a:lstStyle/>
          <a:p>
            <a:pPr algn="ctr" eaLnBrk="1" hangingPunct="1">
              <a:spcAft>
                <a:spcPts val="1200"/>
              </a:spcAft>
            </a:pPr>
            <a:r>
              <a:rPr lang="en-US" sz="2400" dirty="0">
                <a:solidFill>
                  <a:schemeClr val="tx1"/>
                </a:solidFill>
              </a:rPr>
              <a:t>House Enrolled Act 1208 (</a:t>
            </a:r>
            <a:r>
              <a:rPr lang="en-US" sz="2400" i="1" dirty="0">
                <a:solidFill>
                  <a:schemeClr val="tx1"/>
                </a:solidFill>
              </a:rPr>
              <a:t>“slayer rule” update</a:t>
            </a:r>
            <a:r>
              <a:rPr lang="en-US" sz="2400" dirty="0">
                <a:solidFill>
                  <a:schemeClr val="tx1"/>
                </a:solidFill>
              </a:rPr>
              <a:t>)</a:t>
            </a:r>
          </a:p>
        </p:txBody>
      </p:sp>
      <p:sp>
        <p:nvSpPr>
          <p:cNvPr id="16387" name="Rectangle 3"/>
          <p:cNvSpPr>
            <a:spLocks noGrp="1" noChangeArrowheads="1"/>
          </p:cNvSpPr>
          <p:nvPr>
            <p:ph type="body" idx="1"/>
          </p:nvPr>
        </p:nvSpPr>
        <p:spPr>
          <a:xfrm>
            <a:off x="1104900" y="1524000"/>
            <a:ext cx="6629400" cy="4495800"/>
          </a:xfrm>
        </p:spPr>
        <p:txBody>
          <a:bodyPr/>
          <a:lstStyle/>
          <a:p>
            <a:pPr eaLnBrk="1" hangingPunct="1">
              <a:spcBef>
                <a:spcPts val="600"/>
              </a:spcBef>
              <a:buClr>
                <a:schemeClr val="tx1"/>
              </a:buClr>
              <a:buFont typeface="Courier New" panose="02070309020205020404" pitchFamily="49" charset="0"/>
              <a:buChar char="o"/>
            </a:pPr>
            <a:r>
              <a:rPr lang="en-US" sz="2000" dirty="0">
                <a:solidFill>
                  <a:schemeClr val="tx1"/>
                </a:solidFill>
              </a:rPr>
              <a:t>The defined term “culpable person” also includes the estate of a person who knowingly and intentionally causes the unlawful death </a:t>
            </a:r>
            <a:r>
              <a:rPr lang="en-US" sz="2000" i="1" u="sng" dirty="0">
                <a:solidFill>
                  <a:schemeClr val="tx1"/>
                </a:solidFill>
              </a:rPr>
              <a:t>and</a:t>
            </a:r>
            <a:r>
              <a:rPr lang="en-US" sz="2000" dirty="0">
                <a:solidFill>
                  <a:schemeClr val="tx1"/>
                </a:solidFill>
              </a:rPr>
              <a:t> who later dies (makes the “slayer rule” apply in a murder-suicide situation</a:t>
            </a:r>
          </a:p>
          <a:p>
            <a:pPr eaLnBrk="1" hangingPunct="1">
              <a:spcBef>
                <a:spcPts val="600"/>
              </a:spcBef>
              <a:buClr>
                <a:schemeClr val="tx1"/>
              </a:buClr>
              <a:buFont typeface="Courier New" panose="02070309020205020404" pitchFamily="49" charset="0"/>
              <a:buChar char="o"/>
            </a:pPr>
            <a:r>
              <a:rPr lang="en-US" sz="2000" dirty="0">
                <a:solidFill>
                  <a:schemeClr val="tx1"/>
                </a:solidFill>
              </a:rPr>
              <a:t>The definitions of “culpable person” and “unlawful death” will prevent the slayer rule from applying to a person who commits negligent or reckless homicide that results in the death of a family member</a:t>
            </a:r>
          </a:p>
          <a:p>
            <a:pPr eaLnBrk="1" hangingPunct="1">
              <a:spcBef>
                <a:spcPts val="600"/>
              </a:spcBef>
              <a:buClr>
                <a:schemeClr val="tx1"/>
              </a:buClr>
              <a:buFont typeface="Courier New" panose="02070309020205020404" pitchFamily="49" charset="0"/>
              <a:buChar char="o"/>
            </a:pPr>
            <a:r>
              <a:rPr lang="en-US" sz="2000" dirty="0">
                <a:solidFill>
                  <a:schemeClr val="tx1"/>
                </a:solidFill>
              </a:rPr>
              <a:t>New subsection 12.1(c) contains a non-exhaustive list of property interests which the culpable person inherits and to which the slayer rule applies, including trust assets, TOD assets, the decedent’s (victim’s) interest in joint tenancy assets, and “property passing under a contractual agreement” upon death</a:t>
            </a:r>
            <a:endParaRPr lang="en-US" dirty="0">
              <a:solidFill>
                <a:schemeClr val="tx1"/>
              </a:solidFill>
            </a:endParaRPr>
          </a:p>
          <a:p>
            <a:pPr lvl="1" eaLnBrk="1" hangingPunct="1">
              <a:spcBef>
                <a:spcPts val="600"/>
              </a:spcBef>
              <a:buClr>
                <a:schemeClr val="tx1"/>
              </a:buClr>
            </a:pPr>
            <a:endParaRPr lang="en-US" dirty="0">
              <a:solidFill>
                <a:schemeClr val="tx1"/>
              </a:solidFill>
            </a:endParaRPr>
          </a:p>
        </p:txBody>
      </p:sp>
      <p:sp>
        <p:nvSpPr>
          <p:cNvPr id="2" name="Slide Number Placeholder 1">
            <a:extLst>
              <a:ext uri="{FF2B5EF4-FFF2-40B4-BE49-F238E27FC236}">
                <a16:creationId xmlns:a16="http://schemas.microsoft.com/office/drawing/2014/main" id="{3D0A8686-02B5-4E40-B8C1-8773C5533DC2}"/>
              </a:ext>
            </a:extLst>
          </p:cNvPr>
          <p:cNvSpPr>
            <a:spLocks noGrp="1"/>
          </p:cNvSpPr>
          <p:nvPr>
            <p:ph type="sldNum" sz="quarter" idx="12"/>
          </p:nvPr>
        </p:nvSpPr>
        <p:spPr/>
        <p:txBody>
          <a:bodyPr/>
          <a:lstStyle/>
          <a:p>
            <a:fld id="{1FE1E428-7E9B-4D58-BAB9-D1E018987F56}" type="slidenum">
              <a:rPr lang="en-US" smtClean="0"/>
              <a:pPr/>
              <a:t>9</a:t>
            </a:fld>
            <a:endParaRPr lang="en-US" dirty="0"/>
          </a:p>
        </p:txBody>
      </p:sp>
    </p:spTree>
    <p:extLst>
      <p:ext uri="{BB962C8B-B14F-4D97-AF65-F5344CB8AC3E}">
        <p14:creationId xmlns:p14="http://schemas.microsoft.com/office/powerpoint/2010/main" val="2235871568"/>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7" charset="0"/>
            <a:ea typeface="ＭＳ Ｐゴシック" pitchFamily="-107" charset="-128"/>
            <a:cs typeface="ＭＳ Ｐゴシック" pitchFamily="-107"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7" charset="0"/>
            <a:ea typeface="ＭＳ Ｐゴシック" pitchFamily="-107" charset="-128"/>
            <a:cs typeface="ＭＳ Ｐゴシック" pitchFamily="-107"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10124</TotalTime>
  <Words>5644</Words>
  <Application>Microsoft Office PowerPoint</Application>
  <PresentationFormat>On-screen Show (4:3)</PresentationFormat>
  <Paragraphs>319</Paragraphs>
  <Slides>45</Slides>
  <Notes>44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Courier New</vt:lpstr>
      <vt:lpstr>Wingdings</vt:lpstr>
      <vt:lpstr>Blank Presentation</vt:lpstr>
      <vt:lpstr>PowerPoint Presentation</vt:lpstr>
      <vt:lpstr>Disclaimer</vt:lpstr>
      <vt:lpstr>A Preview of What’s In the Companion Paper</vt:lpstr>
      <vt:lpstr>Effective Date</vt:lpstr>
      <vt:lpstr>House Enrolled Act 1208 (P.L. 162-2021)</vt:lpstr>
      <vt:lpstr>House Enrolled Act 1208 (continued)</vt:lpstr>
      <vt:lpstr>House Enrolled Act 1208 (“slayer rule” update)</vt:lpstr>
      <vt:lpstr>House Enrolled Act 1208 (“slayer rule” update)</vt:lpstr>
      <vt:lpstr>House Enrolled Act 1208 (“slayer rule” update)</vt:lpstr>
      <vt:lpstr>House Enrolled Act 1208 (“slayer rule” update)</vt:lpstr>
      <vt:lpstr>House Enrolled Act 1208 (“slayer rule” update)</vt:lpstr>
      <vt:lpstr>House Enrolled Act 1208 (“slayer rule” update)</vt:lpstr>
      <vt:lpstr>House Enrolled Act 1208 (continued)</vt:lpstr>
      <vt:lpstr>Senate Enrolled Act 66 (P.L. 150-2022)</vt:lpstr>
      <vt:lpstr>Senate Enrolled Act 66 (continued)</vt:lpstr>
      <vt:lpstr>Senate Enrolled Act 66 (continued)</vt:lpstr>
      <vt:lpstr>Senate Enrolled Act 66 (continued)</vt:lpstr>
      <vt:lpstr>Senate Enrolled Act 67 (P.L. 151-2022)</vt:lpstr>
      <vt:lpstr>Senate Enrolled Act 67 (continued)</vt:lpstr>
      <vt:lpstr>Senate Enrolled Act 67 (continued)</vt:lpstr>
      <vt:lpstr>Senate Enrolled Act 67 (continued)</vt:lpstr>
      <vt:lpstr>Senate Enrolled Act 357 (P.L. 50-2022)</vt:lpstr>
      <vt:lpstr>House Enrolled Act 1205 (P.L. 161-2022)</vt:lpstr>
      <vt:lpstr>House Enrolled Act 1205 (continued)</vt:lpstr>
      <vt:lpstr>House Enrolled Act 1205 (continued)</vt:lpstr>
      <vt:lpstr>House Enrolled Act 1205 (continued)</vt:lpstr>
      <vt:lpstr>House Enrolled Act 1205 (continued)</vt:lpstr>
      <vt:lpstr>House Enrolled Act 1205 (continued)</vt:lpstr>
      <vt:lpstr>House Enrolled Act 1205 (continued)</vt:lpstr>
      <vt:lpstr>House Enrolled Act 1205 (continued)</vt:lpstr>
      <vt:lpstr>House Enrolled Act 1205 (continued)</vt:lpstr>
      <vt:lpstr>House Enrolled Act 1205 (continued)</vt:lpstr>
      <vt:lpstr>House Enrolled Act 1205 (continued)</vt:lpstr>
      <vt:lpstr>House Enrolled Act 1205 (continued)</vt:lpstr>
      <vt:lpstr>House Enrolled Act 1205 (continued)</vt:lpstr>
      <vt:lpstr>House Enrolled Act 1205 (continued)</vt:lpstr>
      <vt:lpstr>House Enrolled Act 1205 (continued)</vt:lpstr>
      <vt:lpstr>House Enrolled Act 1205 (continued)</vt:lpstr>
      <vt:lpstr>House Enrolled Act 1205 (continued)</vt:lpstr>
      <vt:lpstr>House Enrolled Act 1205 (continued)</vt:lpstr>
      <vt:lpstr>House Enrolled Act 1205 (continued)</vt:lpstr>
      <vt:lpstr>House Enrolled Act 1205 (continued)</vt:lpstr>
      <vt:lpstr>House Enrolled Act 1205 (continued)</vt:lpstr>
      <vt:lpstr>House Enrolled Act 1205 (continued)</vt:lpstr>
      <vt:lpstr>Thank you for your kind attention.</vt:lpstr>
    </vt:vector>
  </TitlesOfParts>
  <Company>Frost Brown Todd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Rick Davis</dc:creator>
  <cp:lastModifiedBy>Dible, Jeffrey S.</cp:lastModifiedBy>
  <cp:revision>352</cp:revision>
  <cp:lastPrinted>2022-04-18T20:40:57Z</cp:lastPrinted>
  <dcterms:created xsi:type="dcterms:W3CDTF">2010-03-10T19:35:43Z</dcterms:created>
  <dcterms:modified xsi:type="dcterms:W3CDTF">2022-04-18T20:41:10Z</dcterms:modified>
</cp:coreProperties>
</file>